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36" autoAdjust="0"/>
    <p:restoredTop sz="90929"/>
  </p:normalViewPr>
  <p:slideViewPr>
    <p:cSldViewPr>
      <p:cViewPr varScale="1">
        <p:scale>
          <a:sx n="60" d="100"/>
          <a:sy n="60" d="100"/>
        </p:scale>
        <p:origin x="-12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E4C42-5E9C-410F-B20D-59B87FFD1D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A71C38-CF08-4C94-BF91-7E66A20082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1E4E5A-2E64-4763-B835-D234A6B0857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D0237B-80CE-4CA7-9A83-3858275E8F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200016-D87C-4E7C-B314-1F6DE740B14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729A02-3435-40B5-83EE-F8E0BC768C7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1068A4B-943E-4FAF-8623-32ADCF85DE1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BF47DC-7F20-4026-9992-65253835252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11D0BB-49CC-400D-91C8-1A7412629F1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10A4D2-8619-4B51-87CD-DFE81B6B1EF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EC3892-2EF7-4CB5-A52B-0C135556897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5C2857-1C32-4D79-8BAF-E5B5705A77D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www.commonsensemedia.org/educators/lesson/digital-life-102-9-12"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hyperlink" Target="http://www.facebook.com/press/info.php?Statistics"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28.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youtube.com/watch?v=e2QpzIAPXX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s://www.youtube.com/watch?v=DinW62zlWc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kidsmart.org.uk/digitalfootprints/"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1087438" y="2168525"/>
            <a:ext cx="8662987" cy="1827213"/>
          </a:xfrm>
        </p:spPr>
        <p:txBody>
          <a:bodyPr lIns="0" tIns="0" rIns="0" bIns="0" anchor="t"/>
          <a:lstStyle/>
          <a:p>
            <a:pPr algn="l">
              <a:lnSpc>
                <a:spcPct val="95000"/>
              </a:lnSpc>
            </a:pPr>
            <a:r>
              <a:rPr lang="en-US" sz="8000">
                <a:solidFill>
                  <a:srgbClr val="FFFFB7"/>
                </a:solidFill>
                <a:latin typeface="Arial" charset="0"/>
              </a:rPr>
              <a:t>Digital Citizenship</a:t>
            </a:r>
          </a:p>
        </p:txBody>
      </p:sp>
      <p:sp>
        <p:nvSpPr>
          <p:cNvPr id="2050" name="Rectangle 2"/>
          <p:cNvSpPr>
            <a:spLocks noGrp="1" noChangeArrowheads="1"/>
          </p:cNvSpPr>
          <p:nvPr>
            <p:ph type="subTitle" idx="1"/>
          </p:nvPr>
        </p:nvSpPr>
        <p:spPr>
          <a:xfrm>
            <a:off x="1087438" y="4454525"/>
            <a:ext cx="7561262" cy="1844675"/>
          </a:xfrm>
        </p:spPr>
        <p:txBody>
          <a:bodyPr lIns="0" tIns="0" rIns="0" bIns="0"/>
          <a:lstStyle/>
          <a:p>
            <a:pPr algn="l">
              <a:lnSpc>
                <a:spcPct val="95000"/>
              </a:lnSpc>
              <a:spcBef>
                <a:spcPct val="0"/>
              </a:spcBef>
            </a:pPr>
            <a:r>
              <a:rPr lang="en-US" sz="4000">
                <a:solidFill>
                  <a:srgbClr val="FFFFFF"/>
                </a:solidFill>
                <a:latin typeface="Arial" charset="0"/>
              </a:rPr>
              <a:t>StAIR created by Jessica Smith</a:t>
            </a:r>
          </a:p>
        </p:txBody>
      </p:sp>
      <p:pic>
        <p:nvPicPr>
          <p:cNvPr id="2052" name="Picture 4">
            <a:hlinkClick r:id="" action="ppaction://hlinkshowjump?jump=nextslide"/>
          </p:cNvPr>
          <p:cNvPicPr>
            <a:picLocks noChangeAspect="1" noChangeArrowheads="1"/>
          </p:cNvPicPr>
          <p:nvPr/>
        </p:nvPicPr>
        <p:blipFill>
          <a:blip r:embed="rId3" cstate="print"/>
          <a:srcRect/>
          <a:stretch>
            <a:fillRect/>
          </a:stretch>
        </p:blipFill>
        <p:spPr bwMode="auto">
          <a:xfrm>
            <a:off x="7023100" y="5410200"/>
            <a:ext cx="2127250" cy="17907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11268" name="Picture 4"/>
          <p:cNvPicPr>
            <a:picLocks noChangeAspect="1" noChangeArrowheads="1"/>
          </p:cNvPicPr>
          <p:nvPr/>
        </p:nvPicPr>
        <p:blipFill>
          <a:blip r:embed="rId3" cstate="print"/>
          <a:srcRect/>
          <a:stretch>
            <a:fillRect/>
          </a:stretch>
        </p:blipFill>
        <p:spPr bwMode="auto">
          <a:xfrm>
            <a:off x="1685925" y="1685925"/>
            <a:ext cx="5672138" cy="5676900"/>
          </a:xfrm>
          <a:prstGeom prst="rect">
            <a:avLst/>
          </a:prstGeom>
          <a:noFill/>
        </p:spPr>
      </p:pic>
      <p:pic>
        <p:nvPicPr>
          <p:cNvPr id="11269" name="Picture 5">
            <a:hlinkClick r:id="" action="ppaction://hlinkshowjump?jump=nextslide"/>
          </p:cNvPr>
          <p:cNvPicPr>
            <a:picLocks noChangeAspect="1" noChangeArrowheads="1"/>
          </p:cNvPicPr>
          <p:nvPr/>
        </p:nvPicPr>
        <p:blipFill>
          <a:blip r:embed="rId4" cstate="print"/>
          <a:srcRect/>
          <a:stretch>
            <a:fillRect/>
          </a:stretch>
        </p:blipFill>
        <p:spPr bwMode="auto">
          <a:xfrm>
            <a:off x="7872413" y="5076825"/>
            <a:ext cx="1954212" cy="17049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ctrTitle"/>
          </p:nvPr>
        </p:nvSpPr>
        <p:spPr>
          <a:xfrm>
            <a:off x="495300" y="322263"/>
            <a:ext cx="9342438" cy="2239962"/>
          </a:xfrm>
        </p:spPr>
        <p:txBody>
          <a:bodyPr lIns="0" tIns="0" rIns="0" bIns="0" anchor="t"/>
          <a:lstStyle/>
          <a:p>
            <a:pPr algn="l">
              <a:lnSpc>
                <a:spcPct val="95000"/>
              </a:lnSpc>
            </a:pPr>
            <a:r>
              <a:rPr lang="en-US" sz="4800">
                <a:solidFill>
                  <a:srgbClr val="FFFFB7"/>
                </a:solidFill>
                <a:latin typeface="Arial" charset="0"/>
              </a:rPr>
              <a:t>About how many teens that have cell phones sleep with them on or near their beds?</a:t>
            </a:r>
            <a:r>
              <a:rPr lang="en-US" sz="6000">
                <a:solidFill>
                  <a:srgbClr val="FFFFB7"/>
                </a:solidFill>
                <a:latin typeface="Arial" charset="0"/>
              </a:rPr>
              <a:t> </a:t>
            </a:r>
            <a:r>
              <a:rPr lang="en-US" sz="1600">
                <a:solidFill>
                  <a:srgbClr val="FFFFB7"/>
                </a:solidFill>
                <a:latin typeface="Arial" charset="0"/>
              </a:rPr>
              <a:t>(Pew Internet and American Life, 2010)</a:t>
            </a:r>
          </a:p>
        </p:txBody>
      </p:sp>
      <p:sp>
        <p:nvSpPr>
          <p:cNvPr id="12290" name="Rectangle 2"/>
          <p:cNvSpPr>
            <a:spLocks noGrp="1" noChangeArrowheads="1"/>
          </p:cNvSpPr>
          <p:nvPr>
            <p:ph type="subTitle" idx="1"/>
          </p:nvPr>
        </p:nvSpPr>
        <p:spPr>
          <a:xfrm>
            <a:off x="755650" y="27432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One out of five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Two out of five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Three out of five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Four out of five</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13316" name="Picture 4"/>
          <p:cNvPicPr>
            <a:picLocks noChangeAspect="1" noChangeArrowheads="1"/>
          </p:cNvPicPr>
          <p:nvPr/>
        </p:nvPicPr>
        <p:blipFill>
          <a:blip r:embed="rId3" cstate="print"/>
          <a:srcRect/>
          <a:stretch>
            <a:fillRect/>
          </a:stretch>
        </p:blipFill>
        <p:spPr bwMode="auto">
          <a:xfrm>
            <a:off x="2114550" y="1600200"/>
            <a:ext cx="5549900" cy="5562600"/>
          </a:xfrm>
          <a:prstGeom prst="rect">
            <a:avLst/>
          </a:prstGeom>
          <a:noFill/>
        </p:spPr>
      </p:pic>
      <p:pic>
        <p:nvPicPr>
          <p:cNvPr id="13317"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700963" y="5248275"/>
            <a:ext cx="2135187" cy="1609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14340" name="Picture 4"/>
          <p:cNvPicPr>
            <a:picLocks noChangeAspect="1" noChangeArrowheads="1"/>
          </p:cNvPicPr>
          <p:nvPr/>
        </p:nvPicPr>
        <p:blipFill>
          <a:blip r:embed="rId3" cstate="print"/>
          <a:srcRect/>
          <a:stretch>
            <a:fillRect/>
          </a:stretch>
        </p:blipFill>
        <p:spPr bwMode="auto">
          <a:xfrm>
            <a:off x="2028825" y="1352550"/>
            <a:ext cx="5214938" cy="5210175"/>
          </a:xfrm>
          <a:prstGeom prst="rect">
            <a:avLst/>
          </a:prstGeom>
          <a:noFill/>
        </p:spPr>
      </p:pic>
      <p:pic>
        <p:nvPicPr>
          <p:cNvPr id="14341" name="Picture 5">
            <a:hlinkClick r:id="" action="ppaction://hlinkshowjump?jump=nextslide"/>
          </p:cNvPr>
          <p:cNvPicPr>
            <a:picLocks noChangeAspect="1" noChangeArrowheads="1"/>
          </p:cNvPicPr>
          <p:nvPr/>
        </p:nvPicPr>
        <p:blipFill>
          <a:blip r:embed="rId4" cstate="print"/>
          <a:srcRect/>
          <a:stretch>
            <a:fillRect/>
          </a:stretch>
        </p:blipFill>
        <p:spPr bwMode="auto">
          <a:xfrm>
            <a:off x="7700963" y="5495925"/>
            <a:ext cx="2211387" cy="15335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ctrTitle"/>
          </p:nvPr>
        </p:nvSpPr>
        <p:spPr>
          <a:xfrm>
            <a:off x="495300" y="322263"/>
            <a:ext cx="9342438" cy="2209800"/>
          </a:xfrm>
        </p:spPr>
        <p:txBody>
          <a:bodyPr lIns="0" tIns="0" rIns="0" bIns="0" anchor="t"/>
          <a:lstStyle/>
          <a:p>
            <a:pPr algn="l">
              <a:lnSpc>
                <a:spcPct val="95000"/>
              </a:lnSpc>
            </a:pPr>
            <a:r>
              <a:rPr lang="en-US" sz="4000">
                <a:solidFill>
                  <a:srgbClr val="FFFFB7"/>
                </a:solidFill>
                <a:latin typeface="Arial" charset="0"/>
              </a:rPr>
              <a:t>One-third of kids ages 12 to 17 send more than _____ texts each day. </a:t>
            </a:r>
            <a:r>
              <a:rPr lang="en-US"/>
              <a:t/>
            </a:r>
            <a:br>
              <a:rPr lang="en-US"/>
            </a:br>
            <a:r>
              <a:rPr lang="en-US" sz="1600">
                <a:solidFill>
                  <a:srgbClr val="FFFFB7"/>
                </a:solidFill>
                <a:latin typeface="Arial" charset="0"/>
              </a:rPr>
              <a:t>(Pew Internet and American Life, 2010)</a:t>
            </a:r>
            <a:r>
              <a:rPr lang="en-US" sz="6000">
                <a:solidFill>
                  <a:srgbClr val="FFFFB7"/>
                </a:solidFill>
                <a:latin typeface="Arial" charset="0"/>
              </a:rPr>
              <a:t> </a:t>
            </a:r>
          </a:p>
        </p:txBody>
      </p:sp>
      <p:sp>
        <p:nvSpPr>
          <p:cNvPr id="15362" name="Rectangle 2"/>
          <p:cNvSpPr>
            <a:spLocks noGrp="1" noChangeArrowheads="1"/>
          </p:cNvSpPr>
          <p:nvPr>
            <p:ph type="subTitle" idx="1"/>
          </p:nvPr>
        </p:nvSpPr>
        <p:spPr>
          <a:xfrm>
            <a:off x="857250" y="26416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25</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50</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75</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100</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16388" name="Picture 4"/>
          <p:cNvPicPr>
            <a:picLocks noChangeAspect="1" noChangeArrowheads="1"/>
          </p:cNvPicPr>
          <p:nvPr/>
        </p:nvPicPr>
        <p:blipFill>
          <a:blip r:embed="rId3" cstate="print"/>
          <a:srcRect/>
          <a:stretch>
            <a:fillRect/>
          </a:stretch>
        </p:blipFill>
        <p:spPr bwMode="auto">
          <a:xfrm>
            <a:off x="2447925" y="1771650"/>
            <a:ext cx="4976813" cy="4972050"/>
          </a:xfrm>
          <a:prstGeom prst="rect">
            <a:avLst/>
          </a:prstGeom>
          <a:noFill/>
        </p:spPr>
      </p:pic>
      <p:pic>
        <p:nvPicPr>
          <p:cNvPr id="16389"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527925" y="5248275"/>
            <a:ext cx="2136775" cy="16097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17412" name="Picture 4"/>
          <p:cNvPicPr>
            <a:picLocks noChangeAspect="1" noChangeArrowheads="1"/>
          </p:cNvPicPr>
          <p:nvPr/>
        </p:nvPicPr>
        <p:blipFill>
          <a:blip r:embed="rId3" cstate="print"/>
          <a:srcRect/>
          <a:stretch>
            <a:fillRect/>
          </a:stretch>
        </p:blipFill>
        <p:spPr bwMode="auto">
          <a:xfrm>
            <a:off x="1771650" y="1352550"/>
            <a:ext cx="5653088" cy="5648325"/>
          </a:xfrm>
          <a:prstGeom prst="rect">
            <a:avLst/>
          </a:prstGeom>
          <a:noFill/>
        </p:spPr>
      </p:pic>
      <p:pic>
        <p:nvPicPr>
          <p:cNvPr id="17413" name="Picture 5">
            <a:hlinkClick r:id="" action="ppaction://hlinkshowjump?jump=nextslide"/>
          </p:cNvPr>
          <p:cNvPicPr>
            <a:picLocks noChangeAspect="1" noChangeArrowheads="1"/>
          </p:cNvPicPr>
          <p:nvPr/>
        </p:nvPicPr>
        <p:blipFill>
          <a:blip r:embed="rId4" cstate="print"/>
          <a:srcRect/>
          <a:stretch>
            <a:fillRect/>
          </a:stretch>
        </p:blipFill>
        <p:spPr bwMode="auto">
          <a:xfrm>
            <a:off x="7700963" y="5334000"/>
            <a:ext cx="2125662" cy="1695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ctrTitle"/>
          </p:nvPr>
        </p:nvSpPr>
        <p:spPr>
          <a:xfrm>
            <a:off x="495300" y="322263"/>
            <a:ext cx="9342438" cy="2224087"/>
          </a:xfrm>
        </p:spPr>
        <p:txBody>
          <a:bodyPr lIns="0" tIns="0" rIns="0" bIns="0" anchor="t"/>
          <a:lstStyle/>
          <a:p>
            <a:pPr algn="l">
              <a:lnSpc>
                <a:spcPct val="95000"/>
              </a:lnSpc>
            </a:pPr>
            <a:r>
              <a:rPr lang="en-US" sz="4800">
                <a:solidFill>
                  <a:srgbClr val="FFFFB7"/>
                </a:solidFill>
                <a:latin typeface="Arial" charset="0"/>
              </a:rPr>
              <a:t>As of February 2011, what was the most visited website?</a:t>
            </a:r>
            <a:r>
              <a:rPr lang="en-US" sz="6000">
                <a:solidFill>
                  <a:srgbClr val="FFFFB7"/>
                </a:solidFill>
                <a:latin typeface="Arial" charset="0"/>
              </a:rPr>
              <a:t> </a:t>
            </a:r>
            <a:r>
              <a:rPr lang="en-US"/>
              <a:t/>
            </a:r>
            <a:br>
              <a:rPr lang="en-US"/>
            </a:br>
            <a:r>
              <a:rPr lang="en-US" sz="2000">
                <a:solidFill>
                  <a:srgbClr val="FFFFB7"/>
                </a:solidFill>
                <a:latin typeface="Arial" charset="0"/>
              </a:rPr>
              <a:t>(Google, http://www.google.com/adplanner/static/top1000/)</a:t>
            </a:r>
          </a:p>
        </p:txBody>
      </p:sp>
      <p:sp>
        <p:nvSpPr>
          <p:cNvPr id="18434" name="Rectangle 2"/>
          <p:cNvSpPr>
            <a:spLocks noGrp="1" noChangeArrowheads="1"/>
          </p:cNvSpPr>
          <p:nvPr>
            <p:ph type="subTitle" idx="1"/>
          </p:nvPr>
        </p:nvSpPr>
        <p:spPr>
          <a:xfrm>
            <a:off x="857250" y="26416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YouTube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Wikipedia</a:t>
            </a:r>
            <a:endParaRPr lang="en-US" dirty="0"/>
          </a:p>
          <a:p>
            <a:pPr lvl="1" indent="-342900" algn="l">
              <a:lnSpc>
                <a:spcPct val="95000"/>
              </a:lnSpc>
              <a:spcBef>
                <a:spcPct val="0"/>
              </a:spcBef>
              <a:buClr>
                <a:srgbClr val="99FF66"/>
              </a:buClr>
              <a:buFontTx/>
              <a:buChar char="•"/>
            </a:pPr>
            <a:r>
              <a:rPr lang="en-US" sz="4000" u="sng" dirty="0" err="1">
                <a:solidFill>
                  <a:srgbClr val="99FF66"/>
                </a:solidFill>
                <a:latin typeface="Arial" charset="0"/>
                <a:hlinkClick r:id="rId4" action="ppaction://hlinksldjump"/>
              </a:rPr>
              <a:t>Facebook</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Twitter</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 </a:t>
            </a:r>
          </a:p>
        </p:txBody>
      </p:sp>
      <p:pic>
        <p:nvPicPr>
          <p:cNvPr id="19460" name="Picture 4"/>
          <p:cNvPicPr>
            <a:picLocks noChangeAspect="1" noChangeArrowheads="1"/>
          </p:cNvPicPr>
          <p:nvPr/>
        </p:nvPicPr>
        <p:blipFill>
          <a:blip r:embed="rId3" cstate="print"/>
          <a:srcRect/>
          <a:stretch>
            <a:fillRect/>
          </a:stretch>
        </p:blipFill>
        <p:spPr bwMode="auto">
          <a:xfrm>
            <a:off x="2362200" y="1600200"/>
            <a:ext cx="4976813" cy="4972050"/>
          </a:xfrm>
          <a:prstGeom prst="rect">
            <a:avLst/>
          </a:prstGeom>
          <a:noFill/>
        </p:spPr>
      </p:pic>
      <p:pic>
        <p:nvPicPr>
          <p:cNvPr id="19461"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194550" y="5410200"/>
            <a:ext cx="2212975" cy="17049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20484" name="Picture 4"/>
          <p:cNvPicPr>
            <a:picLocks noChangeAspect="1" noChangeArrowheads="1"/>
          </p:cNvPicPr>
          <p:nvPr/>
        </p:nvPicPr>
        <p:blipFill>
          <a:blip r:embed="rId3" cstate="print"/>
          <a:srcRect/>
          <a:stretch>
            <a:fillRect/>
          </a:stretch>
        </p:blipFill>
        <p:spPr bwMode="auto">
          <a:xfrm>
            <a:off x="2114550" y="1857375"/>
            <a:ext cx="5043488" cy="5048250"/>
          </a:xfrm>
          <a:prstGeom prst="rect">
            <a:avLst/>
          </a:prstGeom>
          <a:noFill/>
        </p:spPr>
      </p:pic>
      <p:pic>
        <p:nvPicPr>
          <p:cNvPr id="20485" name="Picture 5">
            <a:hlinkClick r:id="" action="ppaction://hlinkshowjump?jump=nextslide"/>
          </p:cNvPr>
          <p:cNvPicPr>
            <a:picLocks noChangeAspect="1" noChangeArrowheads="1"/>
          </p:cNvPicPr>
          <p:nvPr/>
        </p:nvPicPr>
        <p:blipFill>
          <a:blip r:embed="rId4" cstate="print"/>
          <a:srcRect/>
          <a:stretch>
            <a:fillRect/>
          </a:stretch>
        </p:blipFill>
        <p:spPr bwMode="auto">
          <a:xfrm>
            <a:off x="7613650" y="5410200"/>
            <a:ext cx="1955800" cy="1704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5300">
                <a:solidFill>
                  <a:srgbClr val="FFFFB7"/>
                </a:solidFill>
                <a:latin typeface="Arial" charset="0"/>
              </a:rPr>
              <a:t>What is digital citizenship?</a:t>
            </a:r>
          </a:p>
        </p:txBody>
      </p:sp>
      <p:sp>
        <p:nvSpPr>
          <p:cNvPr id="3074" name="Rectangle 2"/>
          <p:cNvSpPr>
            <a:spLocks noGrp="1" noChangeArrowheads="1"/>
          </p:cNvSpPr>
          <p:nvPr>
            <p:ph type="subTitle" idx="1"/>
          </p:nvPr>
        </p:nvSpPr>
        <p:spPr>
          <a:xfrm>
            <a:off x="857250" y="1727200"/>
            <a:ext cx="8920163" cy="4556125"/>
          </a:xfrm>
        </p:spPr>
        <p:txBody>
          <a:bodyPr lIns="0" tIns="0" rIns="0" bIns="0"/>
          <a:lstStyle/>
          <a:p>
            <a:pPr lvl="1" indent="-342900" algn="l">
              <a:lnSpc>
                <a:spcPct val="95000"/>
              </a:lnSpc>
              <a:spcBef>
                <a:spcPct val="0"/>
              </a:spcBef>
              <a:buClr>
                <a:srgbClr val="FFFFFF"/>
              </a:buClr>
              <a:buFontTx/>
              <a:buChar char="•"/>
            </a:pPr>
            <a:r>
              <a:rPr lang="en-US" sz="4000" b="1">
                <a:solidFill>
                  <a:srgbClr val="FFFFFF"/>
                </a:solidFill>
                <a:latin typeface="Arial" charset="0"/>
              </a:rPr>
              <a:t>Digital Citizenship:</a:t>
            </a:r>
            <a:r>
              <a:rPr lang="en-US" sz="4000">
                <a:solidFill>
                  <a:srgbClr val="FFFFFF"/>
                </a:solidFill>
                <a:latin typeface="Arial" charset="0"/>
              </a:rPr>
              <a:t> Navigating the digital world safely, responsibly, and ethically </a:t>
            </a:r>
            <a:endParaRPr lang="en-US"/>
          </a:p>
          <a:p>
            <a:pPr algn="l">
              <a:lnSpc>
                <a:spcPct val="95000"/>
              </a:lnSpc>
              <a:spcBef>
                <a:spcPct val="0"/>
              </a:spcBef>
            </a:pPr>
            <a:endParaRPr lang="en-US" sz="4000">
              <a:solidFill>
                <a:srgbClr val="FFFFFF"/>
              </a:solidFill>
              <a:latin typeface="Arial" charset="0"/>
            </a:endParaRPr>
          </a:p>
          <a:p>
            <a:pPr algn="l">
              <a:lnSpc>
                <a:spcPct val="95000"/>
              </a:lnSpc>
              <a:spcBef>
                <a:spcPct val="0"/>
              </a:spcBef>
            </a:pPr>
            <a:endParaRPr lang="en-US" sz="4000">
              <a:solidFill>
                <a:srgbClr val="FFFFFF"/>
              </a:solidFill>
              <a:latin typeface="Arial" charset="0"/>
            </a:endParaRPr>
          </a:p>
          <a:p>
            <a:pPr algn="l">
              <a:lnSpc>
                <a:spcPct val="95000"/>
              </a:lnSpc>
              <a:spcBef>
                <a:spcPct val="0"/>
              </a:spcBef>
            </a:pPr>
            <a:endParaRPr lang="en-US" sz="4000">
              <a:solidFill>
                <a:srgbClr val="FFFFFF"/>
              </a:solidFill>
              <a:latin typeface="Arial" charset="0"/>
            </a:endParaRPr>
          </a:p>
          <a:p>
            <a:pPr algn="l">
              <a:lnSpc>
                <a:spcPct val="95000"/>
              </a:lnSpc>
              <a:spcBef>
                <a:spcPct val="0"/>
              </a:spcBef>
            </a:pPr>
            <a:endParaRPr lang="en-US" sz="4000">
              <a:solidFill>
                <a:srgbClr val="FFFFFF"/>
              </a:solidFill>
              <a:latin typeface="Arial" charset="0"/>
            </a:endParaRPr>
          </a:p>
          <a:p>
            <a:pPr algn="l">
              <a:lnSpc>
                <a:spcPct val="95000"/>
              </a:lnSpc>
              <a:spcBef>
                <a:spcPct val="0"/>
              </a:spcBef>
            </a:pPr>
            <a:r>
              <a:rPr lang="en-US" sz="1300">
                <a:solidFill>
                  <a:srgbClr val="FFFFFF"/>
                </a:solidFill>
                <a:latin typeface="Arial" charset="0"/>
              </a:rPr>
              <a:t>(</a:t>
            </a:r>
            <a:r>
              <a:rPr lang="en-US" sz="1300" u="sng">
                <a:solidFill>
                  <a:srgbClr val="99FF66"/>
                </a:solidFill>
                <a:latin typeface="Arial" charset="0"/>
                <a:hlinkClick r:id="rId3"/>
              </a:rPr>
              <a:t>http://www.commonsensemedia.org/educators/lesson/digital-life-102-9-12</a:t>
            </a:r>
            <a:r>
              <a:rPr lang="en-US" sz="1300">
                <a:solidFill>
                  <a:srgbClr val="FFFFFF"/>
                </a:solidFill>
                <a:latin typeface="Arial" charset="0"/>
              </a:rPr>
              <a:t>)</a:t>
            </a:r>
          </a:p>
        </p:txBody>
      </p:sp>
      <p:pic>
        <p:nvPicPr>
          <p:cNvPr id="3076" name="Picture 4"/>
          <p:cNvPicPr>
            <a:picLocks noChangeAspect="1" noChangeArrowheads="1"/>
          </p:cNvPicPr>
          <p:nvPr/>
        </p:nvPicPr>
        <p:blipFill>
          <a:blip r:embed="rId4" cstate="print"/>
          <a:srcRect/>
          <a:stretch>
            <a:fillRect/>
          </a:stretch>
        </p:blipFill>
        <p:spPr bwMode="auto">
          <a:xfrm>
            <a:off x="4165600" y="3251200"/>
            <a:ext cx="2011363" cy="2028825"/>
          </a:xfrm>
          <a:prstGeom prst="rect">
            <a:avLst/>
          </a:prstGeom>
          <a:noFill/>
        </p:spPr>
      </p:pic>
      <p:pic>
        <p:nvPicPr>
          <p:cNvPr id="3077" name="Picture 5">
            <a:hlinkClick r:id="" action="ppaction://hlinkshowjump?jump=nextslide"/>
          </p:cNvPr>
          <p:cNvPicPr>
            <a:picLocks noChangeAspect="1" noChangeArrowheads="1"/>
          </p:cNvPicPr>
          <p:nvPr/>
        </p:nvPicPr>
        <p:blipFill>
          <a:blip r:embed="rId5" cstate="print"/>
          <a:srcRect/>
          <a:stretch>
            <a:fillRect/>
          </a:stretch>
        </p:blipFill>
        <p:spPr bwMode="auto">
          <a:xfrm>
            <a:off x="7442200" y="5581650"/>
            <a:ext cx="1965325" cy="1447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ctrTitle"/>
          </p:nvPr>
        </p:nvSpPr>
        <p:spPr>
          <a:xfrm>
            <a:off x="495300" y="322263"/>
            <a:ext cx="9342438" cy="2908300"/>
          </a:xfrm>
        </p:spPr>
        <p:txBody>
          <a:bodyPr lIns="0" tIns="0" rIns="0" bIns="0" anchor="t"/>
          <a:lstStyle/>
          <a:p>
            <a:pPr algn="l">
              <a:lnSpc>
                <a:spcPct val="95000"/>
              </a:lnSpc>
            </a:pPr>
            <a:r>
              <a:rPr lang="en-US" sz="4000">
                <a:solidFill>
                  <a:srgbClr val="FFFFB7"/>
                </a:solidFill>
                <a:latin typeface="Arial" charset="0"/>
              </a:rPr>
              <a:t>As of March 2010, approximately how many hours of video are uploaded to YouTube each minute?</a:t>
            </a:r>
            <a:r>
              <a:rPr lang="en-US"/>
              <a:t/>
            </a:r>
            <a:br>
              <a:rPr lang="en-US"/>
            </a:br>
            <a:r>
              <a:rPr lang="en-US" sz="1800">
                <a:solidFill>
                  <a:srgbClr val="FFFFB7"/>
                </a:solidFill>
                <a:latin typeface="Arial" charset="0"/>
              </a:rPr>
              <a:t>(Mashable.com, 2010: http://mashable.com/2010/03/17/youtube-24hours/)</a:t>
            </a:r>
          </a:p>
        </p:txBody>
      </p:sp>
      <p:sp>
        <p:nvSpPr>
          <p:cNvPr id="21506" name="Rectangle 2"/>
          <p:cNvSpPr>
            <a:spLocks noGrp="1" noChangeArrowheads="1"/>
          </p:cNvSpPr>
          <p:nvPr>
            <p:ph type="subTitle" idx="1"/>
          </p:nvPr>
        </p:nvSpPr>
        <p:spPr>
          <a:xfrm>
            <a:off x="755650" y="30480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12</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16</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20</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24</a:t>
            </a:r>
            <a:endParaRPr lang="en-US" dirty="0"/>
          </a:p>
          <a:p>
            <a:pPr algn="l">
              <a:lnSpc>
                <a:spcPct val="95000"/>
              </a:lnSpc>
              <a:spcBef>
                <a:spcPct val="0"/>
              </a:spcBef>
              <a:buClr>
                <a:srgbClr val="99FF66"/>
              </a:buClr>
            </a:pPr>
            <a:endParaRPr lang="en-US" sz="40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22532" name="Picture 4"/>
          <p:cNvPicPr>
            <a:picLocks noChangeAspect="1" noChangeArrowheads="1"/>
          </p:cNvPicPr>
          <p:nvPr/>
        </p:nvPicPr>
        <p:blipFill>
          <a:blip r:embed="rId3" cstate="print"/>
          <a:srcRect/>
          <a:stretch>
            <a:fillRect/>
          </a:stretch>
        </p:blipFill>
        <p:spPr bwMode="auto">
          <a:xfrm>
            <a:off x="1771650" y="1600200"/>
            <a:ext cx="5481638" cy="5486400"/>
          </a:xfrm>
          <a:prstGeom prst="rect">
            <a:avLst/>
          </a:prstGeom>
          <a:noFill/>
        </p:spPr>
      </p:pic>
      <p:pic>
        <p:nvPicPr>
          <p:cNvPr id="22533" name="Picture 5">
            <a:hlinkClick r:id="" action="ppaction://hlinkshowjump?jump=previousslide"/>
          </p:cNvPr>
          <p:cNvPicPr>
            <a:picLocks noChangeAspect="1" noChangeArrowheads="1"/>
          </p:cNvPicPr>
          <p:nvPr/>
        </p:nvPicPr>
        <p:blipFill>
          <a:blip r:embed="rId4" cstate="print"/>
          <a:srcRect/>
          <a:stretch>
            <a:fillRect/>
          </a:stretch>
        </p:blipFill>
        <p:spPr bwMode="auto">
          <a:xfrm>
            <a:off x="6851650" y="5334000"/>
            <a:ext cx="2479675" cy="17811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23556" name="Picture 4"/>
          <p:cNvPicPr>
            <a:picLocks noChangeAspect="1" noChangeArrowheads="1"/>
          </p:cNvPicPr>
          <p:nvPr/>
        </p:nvPicPr>
        <p:blipFill>
          <a:blip r:embed="rId3" cstate="print"/>
          <a:srcRect/>
          <a:stretch>
            <a:fillRect/>
          </a:stretch>
        </p:blipFill>
        <p:spPr bwMode="auto">
          <a:xfrm>
            <a:off x="2114550" y="1685925"/>
            <a:ext cx="5395913" cy="5400675"/>
          </a:xfrm>
          <a:prstGeom prst="rect">
            <a:avLst/>
          </a:prstGeom>
          <a:noFill/>
        </p:spPr>
      </p:pic>
      <p:pic>
        <p:nvPicPr>
          <p:cNvPr id="23557" name="Picture 5">
            <a:hlinkClick r:id="" action="ppaction://hlinkshowjump?jump=nextslide"/>
          </p:cNvPr>
          <p:cNvPicPr>
            <a:picLocks noChangeAspect="1" noChangeArrowheads="1"/>
          </p:cNvPicPr>
          <p:nvPr/>
        </p:nvPicPr>
        <p:blipFill>
          <a:blip r:embed="rId4" cstate="print"/>
          <a:srcRect/>
          <a:stretch>
            <a:fillRect/>
          </a:stretch>
        </p:blipFill>
        <p:spPr bwMode="auto">
          <a:xfrm>
            <a:off x="7442200" y="5248275"/>
            <a:ext cx="2384425" cy="20383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495300" y="322263"/>
            <a:ext cx="9342438" cy="2582862"/>
          </a:xfrm>
        </p:spPr>
        <p:txBody>
          <a:bodyPr lIns="0" tIns="0" rIns="0" bIns="0" anchor="t"/>
          <a:lstStyle/>
          <a:p>
            <a:pPr algn="l">
              <a:lnSpc>
                <a:spcPct val="95000"/>
              </a:lnSpc>
            </a:pPr>
            <a:r>
              <a:rPr lang="en-US" sz="4000">
                <a:solidFill>
                  <a:srgbClr val="FFFFB7"/>
                </a:solidFill>
                <a:latin typeface="Arial" charset="0"/>
              </a:rPr>
              <a:t>Four in ten students in grades 7 to 12 say they do which type of media activity the most? </a:t>
            </a:r>
            <a:r>
              <a:rPr lang="en-US" sz="1900">
                <a:solidFill>
                  <a:srgbClr val="FFFFB7"/>
                </a:solidFill>
                <a:latin typeface="Arial" charset="0"/>
              </a:rPr>
              <a:t>(Kaiser, 2010)</a:t>
            </a:r>
            <a:r>
              <a:rPr lang="en-US" sz="6000">
                <a:solidFill>
                  <a:srgbClr val="FFFFB7"/>
                </a:solidFill>
                <a:latin typeface="Arial" charset="0"/>
              </a:rPr>
              <a:t> </a:t>
            </a:r>
          </a:p>
        </p:txBody>
      </p:sp>
      <p:sp>
        <p:nvSpPr>
          <p:cNvPr id="24578" name="Rectangle 2"/>
          <p:cNvSpPr>
            <a:spLocks noGrp="1" noChangeArrowheads="1"/>
          </p:cNvSpPr>
          <p:nvPr>
            <p:ph type="subTitle" idx="1"/>
          </p:nvPr>
        </p:nvSpPr>
        <p:spPr>
          <a:xfrm>
            <a:off x="857250" y="29464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Listening to music</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Using the computer (separate from listening to music)</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Watching TV</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Texting</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25604" name="Picture 4"/>
          <p:cNvPicPr>
            <a:picLocks noChangeAspect="1" noChangeArrowheads="1"/>
          </p:cNvPicPr>
          <p:nvPr/>
        </p:nvPicPr>
        <p:blipFill>
          <a:blip r:embed="rId3" cstate="print"/>
          <a:srcRect/>
          <a:stretch>
            <a:fillRect/>
          </a:stretch>
        </p:blipFill>
        <p:spPr bwMode="auto">
          <a:xfrm>
            <a:off x="2114550" y="1685925"/>
            <a:ext cx="5645150" cy="5657850"/>
          </a:xfrm>
          <a:prstGeom prst="rect">
            <a:avLst/>
          </a:prstGeom>
          <a:noFill/>
        </p:spPr>
      </p:pic>
      <p:pic>
        <p:nvPicPr>
          <p:cNvPr id="25605"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613650" y="5248275"/>
            <a:ext cx="2136775" cy="19526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26628" name="Picture 4"/>
          <p:cNvPicPr>
            <a:picLocks noChangeAspect="1" noChangeArrowheads="1"/>
          </p:cNvPicPr>
          <p:nvPr/>
        </p:nvPicPr>
        <p:blipFill>
          <a:blip r:embed="rId3" cstate="print"/>
          <a:srcRect/>
          <a:stretch>
            <a:fillRect/>
          </a:stretch>
        </p:blipFill>
        <p:spPr bwMode="auto">
          <a:xfrm>
            <a:off x="2276475" y="1524000"/>
            <a:ext cx="5568950" cy="5562600"/>
          </a:xfrm>
          <a:prstGeom prst="rect">
            <a:avLst/>
          </a:prstGeom>
          <a:noFill/>
        </p:spPr>
      </p:pic>
      <p:pic>
        <p:nvPicPr>
          <p:cNvPr id="26629" name="Picture 5">
            <a:hlinkClick r:id="" action="ppaction://hlinkshowjump?jump=nextslide"/>
          </p:cNvPr>
          <p:cNvPicPr>
            <a:picLocks noChangeAspect="1" noChangeArrowheads="1"/>
          </p:cNvPicPr>
          <p:nvPr/>
        </p:nvPicPr>
        <p:blipFill>
          <a:blip r:embed="rId4" cstate="print"/>
          <a:srcRect/>
          <a:stretch>
            <a:fillRect/>
          </a:stretch>
        </p:blipFill>
        <p:spPr bwMode="auto">
          <a:xfrm>
            <a:off x="7872413" y="5495925"/>
            <a:ext cx="2039937" cy="17049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ctrTitle"/>
          </p:nvPr>
        </p:nvSpPr>
        <p:spPr>
          <a:xfrm>
            <a:off x="495300" y="322263"/>
            <a:ext cx="9342438" cy="2940050"/>
          </a:xfrm>
        </p:spPr>
        <p:txBody>
          <a:bodyPr lIns="0" tIns="0" rIns="0" bIns="0" anchor="t"/>
          <a:lstStyle/>
          <a:p>
            <a:pPr algn="l">
              <a:lnSpc>
                <a:spcPct val="95000"/>
              </a:lnSpc>
            </a:pPr>
            <a:r>
              <a:rPr lang="en-US" sz="4000">
                <a:solidFill>
                  <a:srgbClr val="FFFFB7"/>
                </a:solidFill>
                <a:latin typeface="Arial" charset="0"/>
              </a:rPr>
              <a:t>How many users did Facebook have as of April 2011?</a:t>
            </a:r>
            <a:r>
              <a:rPr lang="en-US" sz="6000">
                <a:solidFill>
                  <a:srgbClr val="FFFFB7"/>
                </a:solidFill>
                <a:latin typeface="Arial" charset="0"/>
              </a:rPr>
              <a:t> </a:t>
            </a:r>
            <a:r>
              <a:rPr lang="en-US"/>
              <a:t/>
            </a:r>
            <a:br>
              <a:rPr lang="en-US"/>
            </a:br>
            <a:r>
              <a:rPr lang="en-US" sz="1800">
                <a:solidFill>
                  <a:srgbClr val="FFFFB7"/>
                </a:solidFill>
                <a:latin typeface="Arial" charset="0"/>
              </a:rPr>
              <a:t>(</a:t>
            </a:r>
            <a:r>
              <a:rPr lang="en-US" sz="1800" u="sng">
                <a:solidFill>
                  <a:srgbClr val="99FF66"/>
                </a:solidFill>
                <a:latin typeface="Arial" charset="0"/>
                <a:hlinkClick r:id="rId3"/>
              </a:rPr>
              <a:t>http://www.facebook.com/press/info.php?Statistics</a:t>
            </a:r>
            <a:r>
              <a:rPr lang="en-US" sz="1800">
                <a:solidFill>
                  <a:srgbClr val="FFFFB7"/>
                </a:solidFill>
                <a:latin typeface="Arial" charset="0"/>
              </a:rPr>
              <a:t>, retieved 5/10/11)</a:t>
            </a:r>
            <a:r>
              <a:rPr lang="en-US" sz="6000">
                <a:solidFill>
                  <a:srgbClr val="FFFFB7"/>
                </a:solidFill>
                <a:latin typeface="Arial" charset="0"/>
              </a:rPr>
              <a:t> </a:t>
            </a:r>
          </a:p>
        </p:txBody>
      </p:sp>
      <p:sp>
        <p:nvSpPr>
          <p:cNvPr id="27650" name="Rectangle 2"/>
          <p:cNvSpPr>
            <a:spLocks noGrp="1" noChangeArrowheads="1"/>
          </p:cNvSpPr>
          <p:nvPr>
            <p:ph type="subTitle" idx="1"/>
          </p:nvPr>
        </p:nvSpPr>
        <p:spPr>
          <a:xfrm>
            <a:off x="958850" y="30480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200 million</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300 million</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400 million</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5" action="ppaction://hlinksldjump"/>
              </a:rPr>
              <a:t>500 million</a:t>
            </a:r>
            <a:endParaRPr lang="en-US" dirty="0"/>
          </a:p>
          <a:p>
            <a:pPr algn="l">
              <a:lnSpc>
                <a:spcPct val="95000"/>
              </a:lnSpc>
              <a:spcBef>
                <a:spcPct val="0"/>
              </a:spcBef>
              <a:buClr>
                <a:srgbClr val="99FF66"/>
              </a:buClr>
            </a:pPr>
            <a:endParaRPr lang="en-US" sz="40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28676" name="Picture 4"/>
          <p:cNvPicPr>
            <a:picLocks noChangeAspect="1" noChangeArrowheads="1"/>
          </p:cNvPicPr>
          <p:nvPr/>
        </p:nvPicPr>
        <p:blipFill>
          <a:blip r:embed="rId3" cstate="print"/>
          <a:srcRect/>
          <a:stretch>
            <a:fillRect/>
          </a:stretch>
        </p:blipFill>
        <p:spPr bwMode="auto">
          <a:xfrm>
            <a:off x="2276475" y="1438275"/>
            <a:ext cx="5568950" cy="5562600"/>
          </a:xfrm>
          <a:prstGeom prst="rect">
            <a:avLst/>
          </a:prstGeom>
          <a:noFill/>
        </p:spPr>
      </p:pic>
      <p:pic>
        <p:nvPicPr>
          <p:cNvPr id="28677"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527925" y="5410200"/>
            <a:ext cx="2127250" cy="17049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29700" name="Picture 4"/>
          <p:cNvPicPr>
            <a:picLocks noChangeAspect="1" noChangeArrowheads="1"/>
          </p:cNvPicPr>
          <p:nvPr/>
        </p:nvPicPr>
        <p:blipFill>
          <a:blip r:embed="rId3" cstate="print"/>
          <a:srcRect/>
          <a:stretch>
            <a:fillRect/>
          </a:stretch>
        </p:blipFill>
        <p:spPr bwMode="auto">
          <a:xfrm>
            <a:off x="2276475" y="1685925"/>
            <a:ext cx="5233988" cy="5229225"/>
          </a:xfrm>
          <a:prstGeom prst="rect">
            <a:avLst/>
          </a:prstGeom>
          <a:noFill/>
        </p:spPr>
      </p:pic>
      <p:pic>
        <p:nvPicPr>
          <p:cNvPr id="29701" name="Picture 5">
            <a:hlinkClick r:id="" action="ppaction://hlinkshowjump?jump=nextslide"/>
          </p:cNvPr>
          <p:cNvPicPr>
            <a:picLocks noChangeAspect="1" noChangeArrowheads="1"/>
          </p:cNvPicPr>
          <p:nvPr/>
        </p:nvPicPr>
        <p:blipFill>
          <a:blip r:embed="rId4" cstate="print"/>
          <a:srcRect/>
          <a:stretch>
            <a:fillRect/>
          </a:stretch>
        </p:blipFill>
        <p:spPr bwMode="auto">
          <a:xfrm>
            <a:off x="7872413" y="5410200"/>
            <a:ext cx="1954212" cy="17049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ctrTitle"/>
          </p:nvPr>
        </p:nvSpPr>
        <p:spPr>
          <a:xfrm>
            <a:off x="495300" y="322263"/>
            <a:ext cx="9342438" cy="2955925"/>
          </a:xfrm>
        </p:spPr>
        <p:txBody>
          <a:bodyPr lIns="0" tIns="0" rIns="0" bIns="0" anchor="t"/>
          <a:lstStyle/>
          <a:p>
            <a:pPr algn="l">
              <a:lnSpc>
                <a:spcPct val="95000"/>
              </a:lnSpc>
            </a:pPr>
            <a:r>
              <a:rPr lang="en-US" sz="4000">
                <a:solidFill>
                  <a:srgbClr val="FFFFB7"/>
                </a:solidFill>
                <a:latin typeface="Arial" charset="0"/>
              </a:rPr>
              <a:t>What percentage of teens have made creations online (e.g., artwork, photos, stories, videos)? </a:t>
            </a:r>
            <a:r>
              <a:rPr lang="en-US" sz="6000">
                <a:solidFill>
                  <a:srgbClr val="FFFFB7"/>
                </a:solidFill>
                <a:latin typeface="Arial" charset="0"/>
              </a:rPr>
              <a:t/>
            </a:r>
            <a:br>
              <a:rPr lang="en-US" sz="6000">
                <a:solidFill>
                  <a:srgbClr val="FFFFB7"/>
                </a:solidFill>
                <a:latin typeface="Arial" charset="0"/>
              </a:rPr>
            </a:br>
            <a:r>
              <a:rPr lang="en-US" sz="2000">
                <a:solidFill>
                  <a:srgbClr val="FFFFB7"/>
                </a:solidFill>
                <a:latin typeface="Arial" charset="0"/>
              </a:rPr>
              <a:t>(Pew Internet &amp; American Life Project, 2007)</a:t>
            </a:r>
          </a:p>
        </p:txBody>
      </p:sp>
      <p:sp>
        <p:nvSpPr>
          <p:cNvPr id="30722" name="Rectangle 2"/>
          <p:cNvSpPr>
            <a:spLocks noGrp="1" noChangeArrowheads="1"/>
          </p:cNvSpPr>
          <p:nvPr>
            <p:ph type="subTitle" idx="1"/>
          </p:nvPr>
        </p:nvSpPr>
        <p:spPr>
          <a:xfrm>
            <a:off x="755650" y="31496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1/4</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1/3</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1/2</a:t>
            </a:r>
            <a:r>
              <a:rPr lang="en-US" sz="4000" dirty="0">
                <a:solidFill>
                  <a:srgbClr val="FFFFFF"/>
                </a:solidFill>
                <a:latin typeface="Arial" charset="0"/>
              </a:rPr>
              <a:t> </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2/3</a:t>
            </a:r>
            <a:endParaRPr lang="en-US" dirty="0"/>
          </a:p>
          <a:p>
            <a:pPr algn="l">
              <a:lnSpc>
                <a:spcPct val="95000"/>
              </a:lnSpc>
              <a:spcBef>
                <a:spcPct val="0"/>
              </a:spcBef>
              <a:buClr>
                <a:srgbClr val="99FF66"/>
              </a:buClr>
            </a:pPr>
            <a:endParaRPr lang="en-US" sz="40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5300">
                <a:solidFill>
                  <a:srgbClr val="FFFFB7"/>
                </a:solidFill>
                <a:latin typeface="Arial" charset="0"/>
              </a:rPr>
              <a:t>What is a digital media?</a:t>
            </a:r>
            <a:r>
              <a:rPr lang="en-US" sz="6700">
                <a:solidFill>
                  <a:srgbClr val="FFFFB7"/>
                </a:solidFill>
                <a:latin typeface="Arial" charset="0"/>
              </a:rPr>
              <a:t> </a:t>
            </a:r>
          </a:p>
        </p:txBody>
      </p:sp>
      <p:sp>
        <p:nvSpPr>
          <p:cNvPr id="4098" name="Rectangle 2"/>
          <p:cNvSpPr>
            <a:spLocks noGrp="1" noChangeArrowheads="1"/>
          </p:cNvSpPr>
          <p:nvPr>
            <p:ph type="subTitle" idx="1"/>
          </p:nvPr>
        </p:nvSpPr>
        <p:spPr>
          <a:xfrm>
            <a:off x="450850" y="1320800"/>
            <a:ext cx="8921750" cy="4556125"/>
          </a:xfrm>
        </p:spPr>
        <p:txBody>
          <a:bodyPr lIns="0" tIns="0" rIns="0" bIns="0"/>
          <a:lstStyle/>
          <a:p>
            <a:pPr lvl="1" indent="-342900" algn="l">
              <a:lnSpc>
                <a:spcPct val="95000"/>
              </a:lnSpc>
              <a:spcBef>
                <a:spcPct val="0"/>
              </a:spcBef>
              <a:buClr>
                <a:srgbClr val="FFFFFF"/>
              </a:buClr>
              <a:buFontTx/>
              <a:buChar char="•"/>
            </a:pPr>
            <a:r>
              <a:rPr lang="en-US" sz="3700" b="1">
                <a:solidFill>
                  <a:srgbClr val="FFFFFF"/>
                </a:solidFill>
                <a:latin typeface="Arial" charset="0"/>
              </a:rPr>
              <a:t>Digital Media:</a:t>
            </a:r>
            <a:r>
              <a:rPr lang="en-US" sz="3700">
                <a:solidFill>
                  <a:srgbClr val="FFFFFF"/>
                </a:solidFill>
                <a:latin typeface="Arial" charset="0"/>
              </a:rPr>
              <a:t> Electronic devices and media platforms such as computers, cell phones, video, social networking sites, the Internet, and video games that allow users to create, communicate, and interact with one another or with the device or application itself.</a:t>
            </a:r>
          </a:p>
        </p:txBody>
      </p:sp>
      <p:pic>
        <p:nvPicPr>
          <p:cNvPr id="4100" name="Picture 4"/>
          <p:cNvPicPr>
            <a:picLocks noChangeAspect="1" noChangeArrowheads="1"/>
          </p:cNvPicPr>
          <p:nvPr/>
        </p:nvPicPr>
        <p:blipFill>
          <a:blip r:embed="rId3" cstate="print"/>
          <a:srcRect/>
          <a:stretch>
            <a:fillRect/>
          </a:stretch>
        </p:blipFill>
        <p:spPr bwMode="auto">
          <a:xfrm>
            <a:off x="247650" y="6010275"/>
            <a:ext cx="2039938" cy="1390650"/>
          </a:xfrm>
          <a:prstGeom prst="rect">
            <a:avLst/>
          </a:prstGeom>
          <a:noFill/>
        </p:spPr>
      </p:pic>
      <p:pic>
        <p:nvPicPr>
          <p:cNvPr id="4101" name="Picture 5"/>
          <p:cNvPicPr>
            <a:picLocks noChangeAspect="1" noChangeArrowheads="1"/>
          </p:cNvPicPr>
          <p:nvPr/>
        </p:nvPicPr>
        <p:blipFill>
          <a:blip r:embed="rId4" cstate="print"/>
          <a:srcRect/>
          <a:stretch>
            <a:fillRect/>
          </a:stretch>
        </p:blipFill>
        <p:spPr bwMode="auto">
          <a:xfrm>
            <a:off x="2533650" y="5838825"/>
            <a:ext cx="2041525" cy="1781175"/>
          </a:xfrm>
          <a:prstGeom prst="rect">
            <a:avLst/>
          </a:prstGeom>
          <a:noFill/>
        </p:spPr>
      </p:pic>
      <p:pic>
        <p:nvPicPr>
          <p:cNvPr id="4102" name="Picture 6"/>
          <p:cNvPicPr>
            <a:picLocks noChangeAspect="1" noChangeArrowheads="1"/>
          </p:cNvPicPr>
          <p:nvPr/>
        </p:nvPicPr>
        <p:blipFill>
          <a:blip r:embed="rId5" cstate="print"/>
          <a:srcRect/>
          <a:stretch>
            <a:fillRect/>
          </a:stretch>
        </p:blipFill>
        <p:spPr bwMode="auto">
          <a:xfrm>
            <a:off x="8634413" y="4400550"/>
            <a:ext cx="1525587" cy="2305050"/>
          </a:xfrm>
          <a:prstGeom prst="rect">
            <a:avLst/>
          </a:prstGeom>
          <a:noFill/>
        </p:spPr>
      </p:pic>
      <p:pic>
        <p:nvPicPr>
          <p:cNvPr id="4103" name="Picture 7"/>
          <p:cNvPicPr>
            <a:picLocks noChangeAspect="1" noChangeArrowheads="1"/>
          </p:cNvPicPr>
          <p:nvPr/>
        </p:nvPicPr>
        <p:blipFill>
          <a:blip r:embed="rId6" cstate="print"/>
          <a:srcRect/>
          <a:stretch>
            <a:fillRect/>
          </a:stretch>
        </p:blipFill>
        <p:spPr bwMode="auto">
          <a:xfrm>
            <a:off x="4564063" y="5924550"/>
            <a:ext cx="1917700" cy="1695450"/>
          </a:xfrm>
          <a:prstGeom prst="rect">
            <a:avLst/>
          </a:prstGeom>
          <a:noFill/>
        </p:spPr>
      </p:pic>
      <p:pic>
        <p:nvPicPr>
          <p:cNvPr id="4104" name="Picture 8"/>
          <p:cNvPicPr>
            <a:picLocks noChangeAspect="1" noChangeArrowheads="1"/>
          </p:cNvPicPr>
          <p:nvPr/>
        </p:nvPicPr>
        <p:blipFill>
          <a:blip r:embed="rId7" cstate="print"/>
          <a:srcRect/>
          <a:stretch>
            <a:fillRect/>
          </a:stretch>
        </p:blipFill>
        <p:spPr bwMode="auto">
          <a:xfrm>
            <a:off x="6594475" y="5753100"/>
            <a:ext cx="2051050" cy="1866900"/>
          </a:xfrm>
          <a:prstGeom prst="rect">
            <a:avLst/>
          </a:prstGeom>
          <a:noFill/>
        </p:spPr>
      </p:pic>
      <p:pic>
        <p:nvPicPr>
          <p:cNvPr id="4105" name="Picture 9">
            <a:hlinkClick r:id="" action="ppaction://hlinkshowjump?jump=nextslide"/>
          </p:cNvPr>
          <p:cNvPicPr>
            <a:picLocks noChangeAspect="1" noChangeArrowheads="1"/>
          </p:cNvPicPr>
          <p:nvPr/>
        </p:nvPicPr>
        <p:blipFill>
          <a:blip r:embed="rId8" cstate="print"/>
          <a:srcRect/>
          <a:stretch>
            <a:fillRect/>
          </a:stretch>
        </p:blipFill>
        <p:spPr bwMode="auto">
          <a:xfrm>
            <a:off x="8710613" y="6429375"/>
            <a:ext cx="1450975" cy="11906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31748" name="Picture 4"/>
          <p:cNvPicPr>
            <a:picLocks noChangeAspect="1" noChangeArrowheads="1"/>
          </p:cNvPicPr>
          <p:nvPr/>
        </p:nvPicPr>
        <p:blipFill>
          <a:blip r:embed="rId3" cstate="print"/>
          <a:srcRect/>
          <a:stretch>
            <a:fillRect/>
          </a:stretch>
        </p:blipFill>
        <p:spPr bwMode="auto">
          <a:xfrm>
            <a:off x="2028825" y="1524000"/>
            <a:ext cx="5224463" cy="5219700"/>
          </a:xfrm>
          <a:prstGeom prst="rect">
            <a:avLst/>
          </a:prstGeom>
          <a:noFill/>
        </p:spPr>
      </p:pic>
      <p:pic>
        <p:nvPicPr>
          <p:cNvPr id="31749"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700963" y="5495925"/>
            <a:ext cx="2049462" cy="16192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32772" name="Picture 4"/>
          <p:cNvPicPr>
            <a:picLocks noChangeAspect="1" noChangeArrowheads="1"/>
          </p:cNvPicPr>
          <p:nvPr/>
        </p:nvPicPr>
        <p:blipFill>
          <a:blip r:embed="rId3" cstate="print"/>
          <a:srcRect/>
          <a:stretch>
            <a:fillRect/>
          </a:stretch>
        </p:blipFill>
        <p:spPr bwMode="auto">
          <a:xfrm>
            <a:off x="2190750" y="1524000"/>
            <a:ext cx="5654675" cy="5648325"/>
          </a:xfrm>
          <a:prstGeom prst="rect">
            <a:avLst/>
          </a:prstGeom>
          <a:noFill/>
        </p:spPr>
      </p:pic>
      <p:pic>
        <p:nvPicPr>
          <p:cNvPr id="32773" name="Picture 5">
            <a:hlinkClick r:id="" action="ppaction://hlinkshowjump?jump=nextslide"/>
          </p:cNvPr>
          <p:cNvPicPr>
            <a:picLocks noChangeAspect="1" noChangeArrowheads="1"/>
          </p:cNvPicPr>
          <p:nvPr/>
        </p:nvPicPr>
        <p:blipFill>
          <a:blip r:embed="rId4" cstate="print"/>
          <a:srcRect/>
          <a:stretch>
            <a:fillRect/>
          </a:stretch>
        </p:blipFill>
        <p:spPr bwMode="auto">
          <a:xfrm>
            <a:off x="7948613" y="5495925"/>
            <a:ext cx="1878012" cy="17049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495300" y="322263"/>
            <a:ext cx="9342438" cy="2022475"/>
          </a:xfrm>
        </p:spPr>
        <p:txBody>
          <a:bodyPr lIns="0" tIns="0" rIns="0" bIns="0" anchor="t"/>
          <a:lstStyle/>
          <a:p>
            <a:pPr algn="l">
              <a:lnSpc>
                <a:spcPct val="95000"/>
              </a:lnSpc>
            </a:pPr>
            <a:r>
              <a:rPr lang="en-US" sz="4000">
                <a:solidFill>
                  <a:srgbClr val="FFFFB7"/>
                </a:solidFill>
                <a:latin typeface="Arial" charset="0"/>
              </a:rPr>
              <a:t>What percentage of teens on social networks say they use privacy settings to protect their information? </a:t>
            </a:r>
            <a:r>
              <a:rPr lang="en-US" sz="1800">
                <a:solidFill>
                  <a:srgbClr val="FFFFB7"/>
                </a:solidFill>
                <a:latin typeface="Arial" charset="0"/>
              </a:rPr>
              <a:t>(Common Sense Media, 2010)</a:t>
            </a:r>
            <a:r>
              <a:rPr lang="en-US" sz="6000">
                <a:solidFill>
                  <a:srgbClr val="FFFFB7"/>
                </a:solidFill>
                <a:latin typeface="Arial" charset="0"/>
              </a:rPr>
              <a:t> </a:t>
            </a:r>
          </a:p>
        </p:txBody>
      </p:sp>
      <p:sp>
        <p:nvSpPr>
          <p:cNvPr id="33794" name="Rectangle 2"/>
          <p:cNvSpPr>
            <a:spLocks noGrp="1" noChangeArrowheads="1"/>
          </p:cNvSpPr>
          <p:nvPr>
            <p:ph type="subTitle" idx="1"/>
          </p:nvPr>
        </p:nvSpPr>
        <p:spPr>
          <a:xfrm>
            <a:off x="857250" y="24384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One out of five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Two out of five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Three out of five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Four out of five</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34820" name="Picture 4"/>
          <p:cNvPicPr>
            <a:picLocks noChangeAspect="1" noChangeArrowheads="1"/>
          </p:cNvPicPr>
          <p:nvPr/>
        </p:nvPicPr>
        <p:blipFill>
          <a:blip r:embed="rId3" cstate="print"/>
          <a:srcRect/>
          <a:stretch>
            <a:fillRect/>
          </a:stretch>
        </p:blipFill>
        <p:spPr bwMode="auto">
          <a:xfrm>
            <a:off x="2276475" y="1524000"/>
            <a:ext cx="5319713" cy="5305425"/>
          </a:xfrm>
          <a:prstGeom prst="rect">
            <a:avLst/>
          </a:prstGeom>
          <a:noFill/>
        </p:spPr>
      </p:pic>
      <p:pic>
        <p:nvPicPr>
          <p:cNvPr id="34821"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442200" y="5495925"/>
            <a:ext cx="2212975" cy="16192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35844" name="Picture 4"/>
          <p:cNvPicPr>
            <a:picLocks noChangeAspect="1" noChangeArrowheads="1"/>
          </p:cNvPicPr>
          <p:nvPr/>
        </p:nvPicPr>
        <p:blipFill>
          <a:blip r:embed="rId3" cstate="print"/>
          <a:srcRect/>
          <a:stretch>
            <a:fillRect/>
          </a:stretch>
        </p:blipFill>
        <p:spPr bwMode="auto">
          <a:xfrm>
            <a:off x="2362200" y="1685925"/>
            <a:ext cx="5062538" cy="5057775"/>
          </a:xfrm>
          <a:prstGeom prst="rect">
            <a:avLst/>
          </a:prstGeom>
          <a:noFill/>
        </p:spPr>
      </p:pic>
      <p:pic>
        <p:nvPicPr>
          <p:cNvPr id="35845" name="Picture 5">
            <a:hlinkClick r:id="" action="ppaction://hlinkshowjump?jump=nextslide"/>
          </p:cNvPr>
          <p:cNvPicPr>
            <a:picLocks noChangeAspect="1" noChangeArrowheads="1"/>
          </p:cNvPicPr>
          <p:nvPr/>
        </p:nvPicPr>
        <p:blipFill>
          <a:blip r:embed="rId4" cstate="print"/>
          <a:srcRect/>
          <a:stretch>
            <a:fillRect/>
          </a:stretch>
        </p:blipFill>
        <p:spPr bwMode="auto">
          <a:xfrm>
            <a:off x="7700963" y="5581650"/>
            <a:ext cx="1868487" cy="16192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ctrTitle"/>
          </p:nvPr>
        </p:nvSpPr>
        <p:spPr>
          <a:xfrm>
            <a:off x="495300" y="558800"/>
            <a:ext cx="9342438" cy="2971800"/>
          </a:xfrm>
        </p:spPr>
        <p:txBody>
          <a:bodyPr lIns="0" tIns="0" rIns="0" bIns="0" anchor="t"/>
          <a:lstStyle/>
          <a:p>
            <a:pPr algn="l">
              <a:lnSpc>
                <a:spcPct val="95000"/>
              </a:lnSpc>
            </a:pPr>
            <a:r>
              <a:rPr lang="en-US" sz="3700">
                <a:solidFill>
                  <a:srgbClr val="FFFFB7"/>
                </a:solidFill>
                <a:latin typeface="Arial" charset="0"/>
              </a:rPr>
              <a:t>What percentage of teens ages 15 to 18 believe their friends share too much information online?</a:t>
            </a:r>
            <a:r>
              <a:rPr lang="en-US" sz="4800">
                <a:solidFill>
                  <a:srgbClr val="FFFFB7"/>
                </a:solidFill>
                <a:latin typeface="Arial" charset="0"/>
              </a:rPr>
              <a:t/>
            </a:r>
            <a:br>
              <a:rPr lang="en-US" sz="4800">
                <a:solidFill>
                  <a:srgbClr val="FFFFB7"/>
                </a:solidFill>
                <a:latin typeface="Arial" charset="0"/>
              </a:rPr>
            </a:br>
            <a:r>
              <a:rPr lang="en-US" sz="2400">
                <a:solidFill>
                  <a:srgbClr val="FFFFB7"/>
                </a:solidFill>
                <a:latin typeface="Arial" charset="0"/>
              </a:rPr>
              <a:t>(Common Sense Media, 2010)</a:t>
            </a:r>
            <a:r>
              <a:rPr lang="en-US" sz="6000">
                <a:solidFill>
                  <a:srgbClr val="FFFFB7"/>
                </a:solidFill>
                <a:latin typeface="Arial" charset="0"/>
              </a:rPr>
              <a:t> </a:t>
            </a:r>
          </a:p>
        </p:txBody>
      </p:sp>
      <p:sp>
        <p:nvSpPr>
          <p:cNvPr id="36866" name="Rectangle 2"/>
          <p:cNvSpPr>
            <a:spLocks noGrp="1" noChangeArrowheads="1"/>
          </p:cNvSpPr>
          <p:nvPr>
            <p:ph type="subTitle" idx="1"/>
          </p:nvPr>
        </p:nvSpPr>
        <p:spPr>
          <a:xfrm>
            <a:off x="857250" y="34544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20%</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40%</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60%</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80%</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37892" name="Picture 4"/>
          <p:cNvPicPr>
            <a:picLocks noChangeAspect="1" noChangeArrowheads="1"/>
          </p:cNvPicPr>
          <p:nvPr/>
        </p:nvPicPr>
        <p:blipFill>
          <a:blip r:embed="rId3" cstate="print"/>
          <a:srcRect/>
          <a:stretch>
            <a:fillRect/>
          </a:stretch>
        </p:blipFill>
        <p:spPr bwMode="auto">
          <a:xfrm>
            <a:off x="2190750" y="1524000"/>
            <a:ext cx="5568950" cy="5562600"/>
          </a:xfrm>
          <a:prstGeom prst="rect">
            <a:avLst/>
          </a:prstGeom>
          <a:noFill/>
        </p:spPr>
      </p:pic>
      <p:pic>
        <p:nvPicPr>
          <p:cNvPr id="37893"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108825" y="5581650"/>
            <a:ext cx="2479675" cy="17907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38916" name="Picture 4"/>
          <p:cNvPicPr>
            <a:picLocks noChangeAspect="1" noChangeArrowheads="1"/>
          </p:cNvPicPr>
          <p:nvPr/>
        </p:nvPicPr>
        <p:blipFill>
          <a:blip r:embed="rId3" cstate="print"/>
          <a:srcRect/>
          <a:stretch>
            <a:fillRect/>
          </a:stretch>
        </p:blipFill>
        <p:spPr bwMode="auto">
          <a:xfrm>
            <a:off x="2362200" y="1438275"/>
            <a:ext cx="5483225" cy="5476875"/>
          </a:xfrm>
          <a:prstGeom prst="rect">
            <a:avLst/>
          </a:prstGeom>
          <a:noFill/>
        </p:spPr>
      </p:pic>
      <p:pic>
        <p:nvPicPr>
          <p:cNvPr id="38917" name="Picture 5">
            <a:hlinkClick r:id="" action="ppaction://hlinkshowjump?jump=nextslide"/>
          </p:cNvPr>
          <p:cNvPicPr>
            <a:picLocks noChangeAspect="1" noChangeArrowheads="1"/>
          </p:cNvPicPr>
          <p:nvPr/>
        </p:nvPicPr>
        <p:blipFill>
          <a:blip r:embed="rId4" cstate="print"/>
          <a:srcRect/>
          <a:stretch>
            <a:fillRect/>
          </a:stretch>
        </p:blipFill>
        <p:spPr bwMode="auto">
          <a:xfrm>
            <a:off x="8034338" y="5838825"/>
            <a:ext cx="1792287" cy="15335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4000">
                <a:solidFill>
                  <a:srgbClr val="FFFFB7"/>
                </a:solidFill>
                <a:latin typeface="Arial" charset="0"/>
              </a:rPr>
              <a:t>What is included in your digital footprint?</a:t>
            </a:r>
          </a:p>
        </p:txBody>
      </p:sp>
      <p:sp>
        <p:nvSpPr>
          <p:cNvPr id="39938" name="Rectangle 2"/>
          <p:cNvSpPr>
            <a:spLocks noGrp="1" noChangeArrowheads="1"/>
          </p:cNvSpPr>
          <p:nvPr>
            <p:ph type="subTitle" idx="1"/>
          </p:nvPr>
        </p:nvSpPr>
        <p:spPr>
          <a:xfrm>
            <a:off x="920750" y="2168525"/>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All of the information about a person that can be found online</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Software that measures the depth of one’s footsteps</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The information about you in FBI files</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A record of your online searches </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a:t>
            </a:r>
          </a:p>
        </p:txBody>
      </p:sp>
      <p:pic>
        <p:nvPicPr>
          <p:cNvPr id="40964" name="Picture 4"/>
          <p:cNvPicPr>
            <a:picLocks noChangeAspect="1" noChangeArrowheads="1"/>
          </p:cNvPicPr>
          <p:nvPr/>
        </p:nvPicPr>
        <p:blipFill>
          <a:blip r:embed="rId3" cstate="print"/>
          <a:srcRect/>
          <a:stretch>
            <a:fillRect/>
          </a:stretch>
        </p:blipFill>
        <p:spPr bwMode="auto">
          <a:xfrm>
            <a:off x="2447925" y="1685925"/>
            <a:ext cx="5311775" cy="5314950"/>
          </a:xfrm>
          <a:prstGeom prst="rect">
            <a:avLst/>
          </a:prstGeom>
          <a:noFill/>
        </p:spPr>
      </p:pic>
      <p:pic>
        <p:nvPicPr>
          <p:cNvPr id="40965"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270750" y="5581650"/>
            <a:ext cx="2222500" cy="1619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5300">
                <a:solidFill>
                  <a:srgbClr val="FFFFB7"/>
                </a:solidFill>
                <a:latin typeface="Arial" charset="0"/>
              </a:rPr>
              <a:t>Life in a Connected Culture</a:t>
            </a:r>
          </a:p>
        </p:txBody>
      </p:sp>
      <p:sp>
        <p:nvSpPr>
          <p:cNvPr id="5122" name="Rectangle 2"/>
          <p:cNvSpPr>
            <a:spLocks noGrp="1" noChangeArrowheads="1"/>
          </p:cNvSpPr>
          <p:nvPr>
            <p:ph type="subTitle" idx="1"/>
          </p:nvPr>
        </p:nvSpPr>
        <p:spPr>
          <a:xfrm>
            <a:off x="857250" y="1219200"/>
            <a:ext cx="8921750" cy="4554538"/>
          </a:xfrm>
        </p:spPr>
        <p:txBody>
          <a:bodyPr lIns="0" tIns="0" rIns="0" bIns="0"/>
          <a:lstStyle/>
          <a:p>
            <a:pPr lvl="1" indent="-342900" algn="l">
              <a:lnSpc>
                <a:spcPct val="95000"/>
              </a:lnSpc>
              <a:spcBef>
                <a:spcPct val="0"/>
              </a:spcBef>
              <a:buClr>
                <a:srgbClr val="FFFFFF"/>
              </a:buClr>
              <a:buFontTx/>
              <a:buChar char="•"/>
            </a:pPr>
            <a:r>
              <a:rPr lang="en-US" sz="4000">
                <a:solidFill>
                  <a:srgbClr val="FFFFFF"/>
                </a:solidFill>
                <a:latin typeface="Arial" charset="0"/>
              </a:rPr>
              <a:t>Watch the following video:</a:t>
            </a:r>
            <a:endParaRPr lang="en-US"/>
          </a:p>
          <a:p>
            <a:pPr algn="l">
              <a:lnSpc>
                <a:spcPct val="95000"/>
              </a:lnSpc>
              <a:spcBef>
                <a:spcPct val="0"/>
              </a:spcBef>
              <a:buClr>
                <a:srgbClr val="FFFFFF"/>
              </a:buClr>
            </a:pPr>
            <a:endParaRPr lang="en-US" sz="4000">
              <a:solidFill>
                <a:srgbClr val="FFFFFF"/>
              </a:solidFill>
              <a:latin typeface="Arial" charset="0"/>
            </a:endParaRPr>
          </a:p>
        </p:txBody>
      </p:sp>
      <p:pic>
        <p:nvPicPr>
          <p:cNvPr id="5124" name="Picture 4">
            <a:hlinkClick r:id="" action="ppaction://hlinkshowjump?jump=nextslide"/>
          </p:cNvPr>
          <p:cNvPicPr>
            <a:picLocks noChangeAspect="1" noChangeArrowheads="1"/>
          </p:cNvPicPr>
          <p:nvPr/>
        </p:nvPicPr>
        <p:blipFill>
          <a:blip r:embed="rId3" cstate="print"/>
          <a:srcRect/>
          <a:stretch>
            <a:fillRect/>
          </a:stretch>
        </p:blipFill>
        <p:spPr bwMode="auto">
          <a:xfrm>
            <a:off x="8548688" y="6096000"/>
            <a:ext cx="1363662" cy="1276350"/>
          </a:xfrm>
          <a:prstGeom prst="rect">
            <a:avLst/>
          </a:prstGeom>
          <a:noFill/>
        </p:spPr>
      </p:pic>
      <p:pic>
        <p:nvPicPr>
          <p:cNvPr id="5125" name="Picture 5">
            <a:hlinkClick r:id="rId4"/>
          </p:cNvPr>
          <p:cNvPicPr>
            <a:picLocks noChangeAspect="1" noChangeArrowheads="1"/>
          </p:cNvPicPr>
          <p:nvPr/>
        </p:nvPicPr>
        <p:blipFill>
          <a:blip r:embed="rId5" cstate="print"/>
          <a:srcRect/>
          <a:stretch>
            <a:fillRect/>
          </a:stretch>
        </p:blipFill>
        <p:spPr bwMode="auto">
          <a:xfrm>
            <a:off x="704850" y="2133600"/>
            <a:ext cx="7426325" cy="5486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Correct</a:t>
            </a:r>
          </a:p>
        </p:txBody>
      </p:sp>
      <p:pic>
        <p:nvPicPr>
          <p:cNvPr id="41988" name="Picture 4"/>
          <p:cNvPicPr>
            <a:picLocks noChangeAspect="1" noChangeArrowheads="1"/>
          </p:cNvPicPr>
          <p:nvPr/>
        </p:nvPicPr>
        <p:blipFill>
          <a:blip r:embed="rId3" cstate="print"/>
          <a:srcRect/>
          <a:stretch>
            <a:fillRect/>
          </a:stretch>
        </p:blipFill>
        <p:spPr bwMode="auto">
          <a:xfrm>
            <a:off x="2362200" y="1685925"/>
            <a:ext cx="5483225" cy="5486400"/>
          </a:xfrm>
          <a:prstGeom prst="rect">
            <a:avLst/>
          </a:prstGeom>
          <a:noFill/>
        </p:spPr>
      </p:pic>
      <p:pic>
        <p:nvPicPr>
          <p:cNvPr id="41989" name="Picture 5">
            <a:hlinkClick r:id="" action="ppaction://hlinkshowjump?jump=nextslide"/>
          </p:cNvPr>
          <p:cNvPicPr>
            <a:picLocks noChangeAspect="1" noChangeArrowheads="1"/>
          </p:cNvPicPr>
          <p:nvPr/>
        </p:nvPicPr>
        <p:blipFill>
          <a:blip r:embed="rId4" cstate="print"/>
          <a:srcRect/>
          <a:stretch>
            <a:fillRect/>
          </a:stretch>
        </p:blipFill>
        <p:spPr bwMode="auto">
          <a:xfrm>
            <a:off x="8291513" y="5753100"/>
            <a:ext cx="1535112" cy="15335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3012" name="Picture 4">
            <a:hlinkClick r:id="" action="ppaction://hlinkshowjump?jump=firstslide"/>
          </p:cNvPr>
          <p:cNvPicPr>
            <a:picLocks noChangeAspect="1" noChangeArrowheads="1"/>
          </p:cNvPicPr>
          <p:nvPr/>
        </p:nvPicPr>
        <p:blipFill>
          <a:blip r:embed="rId3" cstate="print"/>
          <a:srcRect/>
          <a:stretch>
            <a:fillRect/>
          </a:stretch>
        </p:blipFill>
        <p:spPr bwMode="auto">
          <a:xfrm>
            <a:off x="3211513" y="3209925"/>
            <a:ext cx="4510087" cy="3228975"/>
          </a:xfrm>
          <a:prstGeom prst="rect">
            <a:avLst/>
          </a:prstGeom>
          <a:noFill/>
        </p:spPr>
      </p:pic>
      <p:sp>
        <p:nvSpPr>
          <p:cNvPr id="5" name="TextBox 4"/>
          <p:cNvSpPr txBox="1"/>
          <p:nvPr/>
        </p:nvSpPr>
        <p:spPr>
          <a:xfrm>
            <a:off x="1803400" y="685800"/>
            <a:ext cx="6705600" cy="1323439"/>
          </a:xfrm>
          <a:prstGeom prst="rect">
            <a:avLst/>
          </a:prstGeom>
          <a:noFill/>
        </p:spPr>
        <p:txBody>
          <a:bodyPr wrap="square" rtlCol="0">
            <a:spAutoFit/>
          </a:bodyPr>
          <a:lstStyle/>
          <a:p>
            <a:pPr algn="ctr"/>
            <a:r>
              <a:rPr lang="en-US" sz="8000" dirty="0" smtClean="0">
                <a:solidFill>
                  <a:schemeClr val="bg1"/>
                </a:solidFill>
              </a:rPr>
              <a:t>Nice Job! </a:t>
            </a:r>
            <a:endParaRPr lang="en-US" sz="8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552450" y="322263"/>
            <a:ext cx="9228138" cy="1489075"/>
          </a:xfrm>
        </p:spPr>
        <p:txBody>
          <a:bodyPr lIns="0" tIns="0" rIns="0" bIns="0"/>
          <a:lstStyle/>
          <a:p>
            <a:pPr algn="l">
              <a:lnSpc>
                <a:spcPct val="95000"/>
              </a:lnSpc>
            </a:pPr>
            <a:r>
              <a:rPr lang="en-US" sz="4900" b="1">
                <a:solidFill>
                  <a:srgbClr val="FFFFB7"/>
                </a:solidFill>
                <a:latin typeface="Arial" charset="0"/>
              </a:rPr>
              <a:t>Digital Footprint</a:t>
            </a:r>
          </a:p>
        </p:txBody>
      </p:sp>
      <p:sp>
        <p:nvSpPr>
          <p:cNvPr id="6146" name="Rectangle 2"/>
          <p:cNvSpPr>
            <a:spLocks noGrp="1" noChangeArrowheads="1"/>
          </p:cNvSpPr>
          <p:nvPr>
            <p:ph type="subTitle" idx="1"/>
          </p:nvPr>
        </p:nvSpPr>
        <p:spPr>
          <a:xfrm>
            <a:off x="857250" y="1524000"/>
            <a:ext cx="8807450" cy="4556125"/>
          </a:xfrm>
        </p:spPr>
        <p:txBody>
          <a:bodyPr lIns="0" tIns="0" rIns="0" bIns="0"/>
          <a:lstStyle/>
          <a:p>
            <a:pPr lvl="1" indent="-342900" algn="l">
              <a:lnSpc>
                <a:spcPct val="95000"/>
              </a:lnSpc>
              <a:spcBef>
                <a:spcPct val="0"/>
              </a:spcBef>
              <a:buClr>
                <a:srgbClr val="FFFFFF"/>
              </a:buClr>
              <a:buFontTx/>
              <a:buChar char="•"/>
            </a:pPr>
            <a:r>
              <a:rPr lang="en-US" sz="3600">
                <a:solidFill>
                  <a:srgbClr val="FFFFFF"/>
                </a:solidFill>
                <a:latin typeface="Arial" charset="0"/>
              </a:rPr>
              <a:t>Watch the following video </a:t>
            </a:r>
          </a:p>
        </p:txBody>
      </p:sp>
      <p:pic>
        <p:nvPicPr>
          <p:cNvPr id="6148" name="Picture 4">
            <a:hlinkClick r:id="" action="ppaction://hlinkshowjump?jump=nextslide"/>
          </p:cNvPr>
          <p:cNvPicPr>
            <a:picLocks noChangeAspect="1" noChangeArrowheads="1"/>
          </p:cNvPicPr>
          <p:nvPr/>
        </p:nvPicPr>
        <p:blipFill>
          <a:blip r:embed="rId3" cstate="print"/>
          <a:srcRect/>
          <a:stretch>
            <a:fillRect/>
          </a:stretch>
        </p:blipFill>
        <p:spPr bwMode="auto">
          <a:xfrm>
            <a:off x="8043863" y="5791200"/>
            <a:ext cx="1839912" cy="1447800"/>
          </a:xfrm>
          <a:prstGeom prst="rect">
            <a:avLst/>
          </a:prstGeom>
          <a:noFill/>
        </p:spPr>
      </p:pic>
      <p:pic>
        <p:nvPicPr>
          <p:cNvPr id="6149" name="Picture 5">
            <a:hlinkClick r:id="rId4"/>
          </p:cNvPr>
          <p:cNvPicPr>
            <a:picLocks noChangeAspect="1" noChangeArrowheads="1"/>
          </p:cNvPicPr>
          <p:nvPr/>
        </p:nvPicPr>
        <p:blipFill>
          <a:blip r:embed="rId5" cstate="print"/>
          <a:srcRect/>
          <a:stretch>
            <a:fillRect/>
          </a:stretch>
        </p:blipFill>
        <p:spPr bwMode="auto">
          <a:xfrm>
            <a:off x="515938" y="2144713"/>
            <a:ext cx="6988175" cy="52435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5300">
                <a:solidFill>
                  <a:srgbClr val="FFFFB7"/>
                </a:solidFill>
                <a:latin typeface="Arial" charset="0"/>
              </a:rPr>
              <a:t>What are digital footprints?</a:t>
            </a:r>
          </a:p>
        </p:txBody>
      </p:sp>
      <p:sp>
        <p:nvSpPr>
          <p:cNvPr id="7170" name="Rectangle 2"/>
          <p:cNvSpPr>
            <a:spLocks noGrp="1" noChangeArrowheads="1"/>
          </p:cNvSpPr>
          <p:nvPr>
            <p:ph type="subTitle" idx="1"/>
          </p:nvPr>
        </p:nvSpPr>
        <p:spPr>
          <a:xfrm>
            <a:off x="920750" y="2168525"/>
            <a:ext cx="6035675" cy="4556125"/>
          </a:xfrm>
        </p:spPr>
        <p:txBody>
          <a:bodyPr lIns="0" tIns="0" rIns="0" bIns="0"/>
          <a:lstStyle/>
          <a:p>
            <a:pPr lvl="1" indent="-342900" algn="l">
              <a:lnSpc>
                <a:spcPct val="95000"/>
              </a:lnSpc>
              <a:spcBef>
                <a:spcPct val="0"/>
              </a:spcBef>
              <a:buClr>
                <a:srgbClr val="FFFFFF"/>
              </a:buClr>
              <a:buFontTx/>
              <a:buChar char="•"/>
            </a:pPr>
            <a:r>
              <a:rPr lang="en-US" sz="3400" dirty="0">
                <a:solidFill>
                  <a:srgbClr val="FFFFFF"/>
                </a:solidFill>
                <a:latin typeface="Arial" charset="0"/>
              </a:rPr>
              <a:t>Well, you may not realize it BUT </a:t>
            </a:r>
            <a:r>
              <a:rPr lang="en-US" sz="3400" b="1" dirty="0">
                <a:solidFill>
                  <a:srgbClr val="FFFFFF"/>
                </a:solidFill>
                <a:latin typeface="Arial" charset="0"/>
              </a:rPr>
              <a:t>every time you go online you leave a trail!!</a:t>
            </a:r>
            <a:r>
              <a:rPr lang="en-US" sz="3400" dirty="0">
                <a:solidFill>
                  <a:srgbClr val="FFFFFF"/>
                </a:solidFill>
                <a:latin typeface="Arial" charset="0"/>
              </a:rPr>
              <a:t> Have a look in the history section of your website browser and you can see the websites you have visited in the past.</a:t>
            </a:r>
            <a:endParaRPr lang="en-US" dirty="0"/>
          </a:p>
          <a:p>
            <a:pPr algn="l">
              <a:lnSpc>
                <a:spcPct val="95000"/>
              </a:lnSpc>
              <a:spcBef>
                <a:spcPct val="0"/>
              </a:spcBef>
            </a:pPr>
            <a:endParaRPr lang="en-US" sz="3600" dirty="0">
              <a:solidFill>
                <a:srgbClr val="FFFFFF"/>
              </a:solidFill>
              <a:latin typeface="Arial" charset="0"/>
            </a:endParaRPr>
          </a:p>
          <a:p>
            <a:pPr algn="l">
              <a:lnSpc>
                <a:spcPct val="95000"/>
              </a:lnSpc>
              <a:spcBef>
                <a:spcPct val="0"/>
              </a:spcBef>
            </a:pPr>
            <a:endParaRPr lang="en-US" sz="3600" dirty="0">
              <a:solidFill>
                <a:srgbClr val="FFFFFF"/>
              </a:solidFill>
              <a:latin typeface="Arial" charset="0"/>
            </a:endParaRPr>
          </a:p>
          <a:p>
            <a:pPr lvl="1" indent="-342900" algn="l">
              <a:lnSpc>
                <a:spcPct val="95000"/>
              </a:lnSpc>
              <a:spcBef>
                <a:spcPct val="0"/>
              </a:spcBef>
              <a:buClr>
                <a:srgbClr val="99FF66"/>
              </a:buClr>
              <a:buFontTx/>
              <a:buChar char="•"/>
            </a:pPr>
            <a:r>
              <a:rPr lang="en-US" sz="1400" u="sng" dirty="0">
                <a:solidFill>
                  <a:srgbClr val="99FF66"/>
                </a:solidFill>
                <a:latin typeface="Arial" charset="0"/>
                <a:hlinkClick r:id="rId3"/>
              </a:rPr>
              <a:t>http://www.kidsmart.org.uk/digitalfootprints/</a:t>
            </a:r>
            <a:r>
              <a:rPr lang="en-US" sz="1400" dirty="0">
                <a:solidFill>
                  <a:srgbClr val="FFFFFF"/>
                </a:solidFill>
                <a:latin typeface="Arial" charset="0"/>
              </a:rPr>
              <a:t> </a:t>
            </a:r>
          </a:p>
        </p:txBody>
      </p:sp>
      <p:pic>
        <p:nvPicPr>
          <p:cNvPr id="7172" name="Picture 4"/>
          <p:cNvPicPr>
            <a:picLocks noChangeAspect="1" noChangeArrowheads="1"/>
          </p:cNvPicPr>
          <p:nvPr/>
        </p:nvPicPr>
        <p:blipFill>
          <a:blip r:embed="rId4" cstate="print"/>
          <a:srcRect/>
          <a:stretch>
            <a:fillRect/>
          </a:stretch>
        </p:blipFill>
        <p:spPr bwMode="auto">
          <a:xfrm>
            <a:off x="6823075" y="2286000"/>
            <a:ext cx="3336925" cy="3886200"/>
          </a:xfrm>
          <a:prstGeom prst="rect">
            <a:avLst/>
          </a:prstGeom>
          <a:noFill/>
        </p:spPr>
      </p:pic>
      <p:sp>
        <p:nvSpPr>
          <p:cNvPr id="7173" name="Text Box 5"/>
          <p:cNvSpPr txBox="1">
            <a:spLocks noChangeArrowheads="1"/>
          </p:cNvSpPr>
          <p:nvPr/>
        </p:nvSpPr>
        <p:spPr bwMode="auto">
          <a:xfrm>
            <a:off x="7170738" y="6172200"/>
            <a:ext cx="2989262" cy="188913"/>
          </a:xfrm>
          <a:prstGeom prst="rect">
            <a:avLst/>
          </a:prstGeom>
          <a:noFill/>
          <a:ln w="9525">
            <a:noFill/>
            <a:miter lim="800000"/>
            <a:headEnd/>
            <a:tailEnd/>
          </a:ln>
          <a:effectLst/>
        </p:spPr>
        <p:txBody>
          <a:bodyPr lIns="0" tIns="0" rIns="0" bIns="0">
            <a:spAutoFit/>
          </a:bodyPr>
          <a:lstStyle/>
          <a:p>
            <a:pPr>
              <a:lnSpc>
                <a:spcPct val="95000"/>
              </a:lnSpc>
            </a:pPr>
            <a:r>
              <a:rPr lang="en-US" sz="1300" dirty="0">
                <a:solidFill>
                  <a:srgbClr val="FFFFFF"/>
                </a:solidFill>
                <a:latin typeface="Arial" charset="0"/>
              </a:rPr>
              <a:t>yourdigitalfootprints.com </a:t>
            </a:r>
          </a:p>
        </p:txBody>
      </p:sp>
      <p:pic>
        <p:nvPicPr>
          <p:cNvPr id="8" name="Picture 4">
            <a:hlinkClick r:id="" action="ppaction://hlinkshowjump?jump=nextslide"/>
          </p:cNvPr>
          <p:cNvPicPr>
            <a:picLocks noChangeAspect="1" noChangeArrowheads="1"/>
          </p:cNvPicPr>
          <p:nvPr/>
        </p:nvPicPr>
        <p:blipFill>
          <a:blip r:embed="rId5" cstate="print"/>
          <a:srcRect/>
          <a:stretch>
            <a:fillRect/>
          </a:stretch>
        </p:blipFill>
        <p:spPr bwMode="auto">
          <a:xfrm>
            <a:off x="7899400" y="6428450"/>
            <a:ext cx="1384300" cy="11153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5300">
                <a:solidFill>
                  <a:srgbClr val="FFFFB7"/>
                </a:solidFill>
                <a:latin typeface="Arial" charset="0"/>
              </a:rPr>
              <a:t>Got Media Smarts?</a:t>
            </a:r>
          </a:p>
        </p:txBody>
      </p:sp>
      <p:sp>
        <p:nvSpPr>
          <p:cNvPr id="8194" name="Rectangle 2"/>
          <p:cNvSpPr>
            <a:spLocks noGrp="1" noChangeArrowheads="1"/>
          </p:cNvSpPr>
          <p:nvPr>
            <p:ph type="subTitle" idx="1"/>
          </p:nvPr>
        </p:nvSpPr>
        <p:spPr>
          <a:xfrm>
            <a:off x="920750" y="2168525"/>
            <a:ext cx="8920163" cy="4556125"/>
          </a:xfrm>
        </p:spPr>
        <p:txBody>
          <a:bodyPr lIns="0" tIns="0" rIns="0" bIns="0"/>
          <a:lstStyle/>
          <a:p>
            <a:pPr lvl="1" indent="-342900" algn="l">
              <a:lnSpc>
                <a:spcPct val="95000"/>
              </a:lnSpc>
              <a:spcBef>
                <a:spcPct val="0"/>
              </a:spcBef>
              <a:buClr>
                <a:srgbClr val="FFFFFF"/>
              </a:buClr>
              <a:buFontTx/>
              <a:buChar char="•"/>
            </a:pPr>
            <a:r>
              <a:rPr lang="en-US" sz="4000">
                <a:solidFill>
                  <a:srgbClr val="FFFFFF"/>
                </a:solidFill>
                <a:latin typeface="Arial" charset="0"/>
              </a:rPr>
              <a:t>Take the following quiz to test your knowledge about cyber citizenship. </a:t>
            </a:r>
            <a:endParaRPr lang="en-US"/>
          </a:p>
          <a:p>
            <a:pPr lvl="1" indent="-342900" algn="l">
              <a:lnSpc>
                <a:spcPct val="95000"/>
              </a:lnSpc>
              <a:spcBef>
                <a:spcPct val="0"/>
              </a:spcBef>
              <a:buClr>
                <a:srgbClr val="FFFFFF"/>
              </a:buClr>
              <a:buFontTx/>
              <a:buChar char="•"/>
            </a:pPr>
            <a:r>
              <a:rPr lang="en-US" sz="4000">
                <a:solidFill>
                  <a:srgbClr val="FFFFFF"/>
                </a:solidFill>
                <a:latin typeface="Arial" charset="0"/>
              </a:rPr>
              <a:t>Click on the answer you believe is correct. </a:t>
            </a:r>
          </a:p>
        </p:txBody>
      </p:sp>
      <p:pic>
        <p:nvPicPr>
          <p:cNvPr id="8196" name="Picture 4">
            <a:hlinkClick r:id="" action="ppaction://hlinkshowjump?jump=nextslide"/>
          </p:cNvPr>
          <p:cNvPicPr>
            <a:picLocks noChangeAspect="1" noChangeArrowheads="1"/>
          </p:cNvPicPr>
          <p:nvPr/>
        </p:nvPicPr>
        <p:blipFill>
          <a:blip r:embed="rId3" cstate="print"/>
          <a:srcRect/>
          <a:stretch>
            <a:fillRect/>
          </a:stretch>
        </p:blipFill>
        <p:spPr bwMode="auto">
          <a:xfrm>
            <a:off x="7442200" y="5410200"/>
            <a:ext cx="2222500" cy="1790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5300" y="322263"/>
            <a:ext cx="9342438" cy="2239962"/>
          </a:xfrm>
        </p:spPr>
        <p:txBody>
          <a:bodyPr lIns="0" tIns="0" rIns="0" bIns="0" anchor="t"/>
          <a:lstStyle/>
          <a:p>
            <a:pPr algn="l">
              <a:lnSpc>
                <a:spcPct val="95000"/>
              </a:lnSpc>
            </a:pPr>
            <a:r>
              <a:rPr lang="en-US" sz="3700">
                <a:solidFill>
                  <a:srgbClr val="FFFFB7"/>
                </a:solidFill>
                <a:latin typeface="Arial" charset="0"/>
              </a:rPr>
              <a:t>What percentage of teens ages 12 to 17 say they have been in a car with the driver texting? </a:t>
            </a:r>
            <a:r>
              <a:rPr lang="en-US" sz="2400">
                <a:solidFill>
                  <a:srgbClr val="FFFFB7"/>
                </a:solidFill>
                <a:latin typeface="Arial" charset="0"/>
              </a:rPr>
              <a:t>(Pew Internet &amp; Life, 2009)</a:t>
            </a:r>
            <a:r>
              <a:rPr lang="en-US" sz="6000">
                <a:solidFill>
                  <a:srgbClr val="FFFFB7"/>
                </a:solidFill>
                <a:latin typeface="Arial" charset="0"/>
              </a:rPr>
              <a:t> </a:t>
            </a:r>
          </a:p>
        </p:txBody>
      </p:sp>
      <p:sp>
        <p:nvSpPr>
          <p:cNvPr id="9218" name="Rectangle 2"/>
          <p:cNvSpPr>
            <a:spLocks noGrp="1" noChangeArrowheads="1"/>
          </p:cNvSpPr>
          <p:nvPr>
            <p:ph type="subTitle" idx="1"/>
          </p:nvPr>
        </p:nvSpPr>
        <p:spPr>
          <a:xfrm>
            <a:off x="857250" y="2743200"/>
            <a:ext cx="8920163" cy="4556125"/>
          </a:xfrm>
        </p:spPr>
        <p:txBody>
          <a:bodyPr lIns="0" tIns="0" rIns="0" bIns="0"/>
          <a:lstStyle/>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10 Percent</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18 Percent</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3" action="ppaction://hlinksldjump"/>
              </a:rPr>
              <a:t>28 Percent</a:t>
            </a:r>
            <a:endParaRPr lang="en-US" dirty="0"/>
          </a:p>
          <a:p>
            <a:pPr lvl="1" indent="-342900" algn="l">
              <a:lnSpc>
                <a:spcPct val="95000"/>
              </a:lnSpc>
              <a:spcBef>
                <a:spcPct val="0"/>
              </a:spcBef>
              <a:buClr>
                <a:srgbClr val="99FF66"/>
              </a:buClr>
              <a:buFontTx/>
              <a:buChar char="•"/>
            </a:pPr>
            <a:r>
              <a:rPr lang="en-US" sz="4000" u="sng" dirty="0">
                <a:solidFill>
                  <a:srgbClr val="99FF66"/>
                </a:solidFill>
                <a:latin typeface="Arial" charset="0"/>
                <a:hlinkClick r:id="rId4" action="ppaction://hlinksldjump"/>
              </a:rPr>
              <a:t>48 Percent</a:t>
            </a:r>
            <a:endParaRPr lang="en-US" sz="4000" u="sng" dirty="0">
              <a:solidFill>
                <a:srgbClr val="99FF66"/>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495300" y="322263"/>
            <a:ext cx="9342438" cy="1490662"/>
          </a:xfrm>
        </p:spPr>
        <p:txBody>
          <a:bodyPr lIns="0" tIns="0" rIns="0" bIns="0" anchor="t"/>
          <a:lstStyle/>
          <a:p>
            <a:pPr algn="l">
              <a:lnSpc>
                <a:spcPct val="95000"/>
              </a:lnSpc>
            </a:pPr>
            <a:r>
              <a:rPr lang="en-US" sz="6700">
                <a:solidFill>
                  <a:srgbClr val="FFFFB7"/>
                </a:solidFill>
                <a:latin typeface="Arial" charset="0"/>
              </a:rPr>
              <a:t>Incorrect </a:t>
            </a:r>
          </a:p>
        </p:txBody>
      </p:sp>
      <p:pic>
        <p:nvPicPr>
          <p:cNvPr id="10244" name="Picture 4"/>
          <p:cNvPicPr>
            <a:picLocks noChangeAspect="1" noChangeArrowheads="1"/>
          </p:cNvPicPr>
          <p:nvPr/>
        </p:nvPicPr>
        <p:blipFill>
          <a:blip r:embed="rId3" cstate="print"/>
          <a:srcRect/>
          <a:stretch>
            <a:fillRect/>
          </a:stretch>
        </p:blipFill>
        <p:spPr bwMode="auto">
          <a:xfrm>
            <a:off x="2114550" y="1438275"/>
            <a:ext cx="5481638" cy="5476875"/>
          </a:xfrm>
          <a:prstGeom prst="rect">
            <a:avLst/>
          </a:prstGeom>
          <a:noFill/>
        </p:spPr>
      </p:pic>
      <p:pic>
        <p:nvPicPr>
          <p:cNvPr id="10245" name="Picture 5">
            <a:hlinkClick r:id="" action="ppaction://hlinkshowjump?jump=previousslide"/>
          </p:cNvPr>
          <p:cNvPicPr>
            <a:picLocks noChangeAspect="1" noChangeArrowheads="1"/>
          </p:cNvPicPr>
          <p:nvPr/>
        </p:nvPicPr>
        <p:blipFill>
          <a:blip r:embed="rId4" cstate="print"/>
          <a:srcRect/>
          <a:stretch>
            <a:fillRect/>
          </a:stretch>
        </p:blipFill>
        <p:spPr bwMode="auto">
          <a:xfrm>
            <a:off x="7527925" y="4991100"/>
            <a:ext cx="2060575" cy="1619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2051</TotalTime>
  <Words>428</Words>
  <Application>Microsoft Office PowerPoint</Application>
  <PresentationFormat>Custom</PresentationFormat>
  <Paragraphs>102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Digital Citizenship</vt:lpstr>
      <vt:lpstr>What is digital citizenship?</vt:lpstr>
      <vt:lpstr>What is a digital media? </vt:lpstr>
      <vt:lpstr>Life in a Connected Culture</vt:lpstr>
      <vt:lpstr>Digital Footprint</vt:lpstr>
      <vt:lpstr>What are digital footprints?</vt:lpstr>
      <vt:lpstr>Got Media Smarts?</vt:lpstr>
      <vt:lpstr>What percentage of teens ages 12 to 17 say they have been in a car with the driver texting? (Pew Internet &amp; Life, 2009) </vt:lpstr>
      <vt:lpstr>Incorrect </vt:lpstr>
      <vt:lpstr>Correct</vt:lpstr>
      <vt:lpstr>About how many teens that have cell phones sleep with them on or near their beds? (Pew Internet and American Life, 2010)</vt:lpstr>
      <vt:lpstr>Incorrect</vt:lpstr>
      <vt:lpstr>Correct</vt:lpstr>
      <vt:lpstr>One-third of kids ages 12 to 17 send more than _____ texts each day.  (Pew Internet and American Life, 2010) </vt:lpstr>
      <vt:lpstr>Incorrect</vt:lpstr>
      <vt:lpstr>Correct</vt:lpstr>
      <vt:lpstr>As of February 2011, what was the most visited website?  (Google, http://www.google.com/adplanner/static/top1000/)</vt:lpstr>
      <vt:lpstr>Incorrect </vt:lpstr>
      <vt:lpstr>Correct</vt:lpstr>
      <vt:lpstr>As of March 2010, approximately how many hours of video are uploaded to YouTube each minute? (Mashable.com, 2010: http://mashable.com/2010/03/17/youtube-24hours/)</vt:lpstr>
      <vt:lpstr>Incorrect</vt:lpstr>
      <vt:lpstr>Correct</vt:lpstr>
      <vt:lpstr>Four in ten students in grades 7 to 12 say they do which type of media activity the most? (Kaiser, 2010) </vt:lpstr>
      <vt:lpstr>Incorrect</vt:lpstr>
      <vt:lpstr>Correct</vt:lpstr>
      <vt:lpstr>How many users did Facebook have as of April 2011?  (http://www.facebook.com/press/info.php?Statistics, retieved 5/10/11) </vt:lpstr>
      <vt:lpstr>Incorrect</vt:lpstr>
      <vt:lpstr>Correct</vt:lpstr>
      <vt:lpstr>What percentage of teens have made creations online (e.g., artwork, photos, stories, videos)?  (Pew Internet &amp; American Life Project, 2007)</vt:lpstr>
      <vt:lpstr>Incorrect</vt:lpstr>
      <vt:lpstr>Correct</vt:lpstr>
      <vt:lpstr>What percentage of teens on social networks say they use privacy settings to protect their information? (Common Sense Media, 2010) </vt:lpstr>
      <vt:lpstr>Incorrect</vt:lpstr>
      <vt:lpstr>Correct</vt:lpstr>
      <vt:lpstr>What percentage of teens ages 15 to 18 believe their friends share too much information online? (Common Sense Media, 2010) </vt:lpstr>
      <vt:lpstr>Incorrect</vt:lpstr>
      <vt:lpstr>Correct</vt:lpstr>
      <vt:lpstr>What is included in your digital footprint?</vt:lpstr>
      <vt:lpstr>Incorrect</vt:lpstr>
      <vt:lpstr>Correct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bsudol</cp:lastModifiedBy>
  <cp:revision>7</cp:revision>
  <dcterms:created xsi:type="dcterms:W3CDTF">2004-05-06T09:28:21Z</dcterms:created>
  <dcterms:modified xsi:type="dcterms:W3CDTF">2013-04-24T21:30:22Z</dcterms:modified>
</cp:coreProperties>
</file>